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4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5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6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7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8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5" r:id="rId2"/>
    <p:sldMasterId id="2147483698" r:id="rId3"/>
    <p:sldMasterId id="2147483702" r:id="rId4"/>
    <p:sldMasterId id="2147483706" r:id="rId5"/>
    <p:sldMasterId id="2147483719" r:id="rId6"/>
    <p:sldMasterId id="2147483723" r:id="rId7"/>
    <p:sldMasterId id="2147483727" r:id="rId8"/>
    <p:sldMasterId id="2147483731" r:id="rId9"/>
  </p:sldMasterIdLst>
  <p:notesMasterIdLst>
    <p:notesMasterId r:id="rId30"/>
  </p:notesMasterIdLst>
  <p:sldIdLst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6" r:id="rId17"/>
    <p:sldId id="277" r:id="rId18"/>
    <p:sldId id="274" r:id="rId19"/>
    <p:sldId id="279" r:id="rId20"/>
    <p:sldId id="278" r:id="rId21"/>
    <p:sldId id="281" r:id="rId22"/>
    <p:sldId id="282" r:id="rId23"/>
    <p:sldId id="283" r:id="rId24"/>
    <p:sldId id="286" r:id="rId25"/>
    <p:sldId id="285" r:id="rId26"/>
    <p:sldId id="287" r:id="rId27"/>
    <p:sldId id="288" r:id="rId28"/>
    <p:sldId id="27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9389" autoAdjust="0"/>
  </p:normalViewPr>
  <p:slideViewPr>
    <p:cSldViewPr snapToGrid="0">
      <p:cViewPr varScale="1">
        <p:scale>
          <a:sx n="61" d="100"/>
          <a:sy n="61" d="100"/>
        </p:scale>
        <p:origin x="96" y="9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notesMaster" Target="notesMasters/notesMaster1.xml"/><Relationship Id="rId8" Type="http://schemas.openxmlformats.org/officeDocument/2006/relationships/slideMaster" Target="slideMasters/slideMaster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36B2CD-E3BD-4B1E-9B66-7A0F579DE9EA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E93A30CB-8F6D-44AD-9633-8315063DB2A4}">
      <dgm:prSet phldrT="[텍스트]" custT="1"/>
      <dgm:spPr/>
      <dgm:t>
        <a:bodyPr/>
        <a:lstStyle/>
        <a:p>
          <a:pPr latinLnBrk="1"/>
          <a:r>
            <a:rPr lang="en-US" altLang="ko-KR" sz="3600" dirty="0">
              <a:latin typeface="Noto Serif KR ExtraLight" panose="02020200000000000000" pitchFamily="18" charset="-127"/>
              <a:ea typeface="Noto Serif KR ExtraLight" panose="02020200000000000000" pitchFamily="18" charset="-127"/>
            </a:rPr>
            <a:t>2,973</a:t>
          </a:r>
          <a:r>
            <a:rPr lang="ko-KR" altLang="en-US" sz="3600" dirty="0">
              <a:latin typeface="Noto Serif KR ExtraLight" panose="02020200000000000000" pitchFamily="18" charset="-127"/>
              <a:ea typeface="Noto Serif KR ExtraLight" panose="02020200000000000000" pitchFamily="18" charset="-127"/>
            </a:rPr>
            <a:t>개</a:t>
          </a:r>
        </a:p>
      </dgm:t>
    </dgm:pt>
    <dgm:pt modelId="{AAE82E16-2476-458A-A6AE-8B0283773BA5}" type="parTrans" cxnId="{5B8B9235-881E-4EA9-B669-69AE5F29ADF5}">
      <dgm:prSet/>
      <dgm:spPr/>
      <dgm:t>
        <a:bodyPr/>
        <a:lstStyle/>
        <a:p>
          <a:pPr latinLnBrk="1"/>
          <a:endParaRPr lang="ko-KR" altLang="en-US"/>
        </a:p>
      </dgm:t>
    </dgm:pt>
    <dgm:pt modelId="{B4CE5149-34D7-4E92-8D08-11F4301C540A}" type="sibTrans" cxnId="{5B8B9235-881E-4EA9-B669-69AE5F29ADF5}">
      <dgm:prSet/>
      <dgm:spPr/>
      <dgm:t>
        <a:bodyPr/>
        <a:lstStyle/>
        <a:p>
          <a:pPr latinLnBrk="1"/>
          <a:endParaRPr lang="ko-KR" altLang="en-US"/>
        </a:p>
      </dgm:t>
    </dgm:pt>
    <dgm:pt modelId="{9730743C-7B60-4904-A03A-6A6644B0E06A}">
      <dgm:prSet phldrT="[텍스트]" custT="1"/>
      <dgm:spPr/>
      <dgm:t>
        <a:bodyPr/>
        <a:lstStyle/>
        <a:p>
          <a:pPr latinLnBrk="1"/>
          <a:r>
            <a:rPr lang="en-US" altLang="ko-KR" sz="4800" dirty="0">
              <a:solidFill>
                <a:srgbClr val="0070C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rPr>
            <a:t>6,387</a:t>
          </a:r>
          <a:r>
            <a:rPr lang="ko-KR" altLang="en-US" sz="4800" dirty="0">
              <a:solidFill>
                <a:srgbClr val="0070C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rPr>
            <a:t>개</a:t>
          </a:r>
        </a:p>
      </dgm:t>
    </dgm:pt>
    <dgm:pt modelId="{9FA87EED-441A-443D-BD39-55A4CA362DDD}" type="parTrans" cxnId="{7546632A-E83A-4EA6-B1A9-3EB180D562EB}">
      <dgm:prSet/>
      <dgm:spPr/>
      <dgm:t>
        <a:bodyPr/>
        <a:lstStyle/>
        <a:p>
          <a:pPr latinLnBrk="1"/>
          <a:endParaRPr lang="ko-KR" altLang="en-US"/>
        </a:p>
      </dgm:t>
    </dgm:pt>
    <dgm:pt modelId="{F267C292-B956-47F0-B4E2-6C1889F218C2}" type="sibTrans" cxnId="{7546632A-E83A-4EA6-B1A9-3EB180D562EB}">
      <dgm:prSet/>
      <dgm:spPr/>
      <dgm:t>
        <a:bodyPr/>
        <a:lstStyle/>
        <a:p>
          <a:pPr latinLnBrk="1"/>
          <a:endParaRPr lang="ko-KR" altLang="en-US"/>
        </a:p>
      </dgm:t>
    </dgm:pt>
    <dgm:pt modelId="{B167EED3-8461-4889-93E2-A6646670E336}" type="pres">
      <dgm:prSet presAssocID="{F536B2CD-E3BD-4B1E-9B66-7A0F579DE9EA}" presName="arrowDiagram" presStyleCnt="0">
        <dgm:presLayoutVars>
          <dgm:chMax val="5"/>
          <dgm:dir/>
          <dgm:resizeHandles val="exact"/>
        </dgm:presLayoutVars>
      </dgm:prSet>
      <dgm:spPr/>
    </dgm:pt>
    <dgm:pt modelId="{3BCFA995-35C3-4111-9AF3-5773820945DC}" type="pres">
      <dgm:prSet presAssocID="{F536B2CD-E3BD-4B1E-9B66-7A0F579DE9EA}" presName="arrow" presStyleLbl="bgShp" presStyleIdx="0" presStyleCnt="1" custLinFactNeighborX="820"/>
      <dgm:spPr/>
    </dgm:pt>
    <dgm:pt modelId="{3AB6316B-288E-4CC1-A477-3DB661D09E97}" type="pres">
      <dgm:prSet presAssocID="{F536B2CD-E3BD-4B1E-9B66-7A0F579DE9EA}" presName="arrowDiagram2" presStyleCnt="0"/>
      <dgm:spPr/>
    </dgm:pt>
    <dgm:pt modelId="{28B9D823-3236-4BC8-8B33-59382D652212}" type="pres">
      <dgm:prSet presAssocID="{E93A30CB-8F6D-44AD-9633-8315063DB2A4}" presName="bullet2a" presStyleLbl="node1" presStyleIdx="0" presStyleCnt="2"/>
      <dgm:spPr/>
    </dgm:pt>
    <dgm:pt modelId="{ED90CCC8-3840-4114-8A86-15492E5404EF}" type="pres">
      <dgm:prSet presAssocID="{E93A30CB-8F6D-44AD-9633-8315063DB2A4}" presName="textBox2a" presStyleLbl="revTx" presStyleIdx="0" presStyleCnt="2">
        <dgm:presLayoutVars>
          <dgm:bulletEnabled val="1"/>
        </dgm:presLayoutVars>
      </dgm:prSet>
      <dgm:spPr/>
    </dgm:pt>
    <dgm:pt modelId="{129E9C31-0BD0-4F1B-9013-4481D873A16F}" type="pres">
      <dgm:prSet presAssocID="{9730743C-7B60-4904-A03A-6A6644B0E06A}" presName="bullet2b" presStyleLbl="node1" presStyleIdx="1" presStyleCnt="2" custScaleX="140029" custScaleY="129668" custLinFactX="61234" custLinFactNeighborX="100000" custLinFactNeighborY="-38718"/>
      <dgm:spPr/>
    </dgm:pt>
    <dgm:pt modelId="{3E592690-C6A5-4CBB-9F56-3FFAEDDE438B}" type="pres">
      <dgm:prSet presAssocID="{9730743C-7B60-4904-A03A-6A6644B0E06A}" presName="textBox2b" presStyleLbl="revTx" presStyleIdx="1" presStyleCnt="2" custLinFactNeighborX="46442" custLinFactNeighborY="131">
        <dgm:presLayoutVars>
          <dgm:bulletEnabled val="1"/>
        </dgm:presLayoutVars>
      </dgm:prSet>
      <dgm:spPr/>
    </dgm:pt>
  </dgm:ptLst>
  <dgm:cxnLst>
    <dgm:cxn modelId="{7546632A-E83A-4EA6-B1A9-3EB180D562EB}" srcId="{F536B2CD-E3BD-4B1E-9B66-7A0F579DE9EA}" destId="{9730743C-7B60-4904-A03A-6A6644B0E06A}" srcOrd="1" destOrd="0" parTransId="{9FA87EED-441A-443D-BD39-55A4CA362DDD}" sibTransId="{F267C292-B956-47F0-B4E2-6C1889F218C2}"/>
    <dgm:cxn modelId="{5B8B9235-881E-4EA9-B669-69AE5F29ADF5}" srcId="{F536B2CD-E3BD-4B1E-9B66-7A0F579DE9EA}" destId="{E93A30CB-8F6D-44AD-9633-8315063DB2A4}" srcOrd="0" destOrd="0" parTransId="{AAE82E16-2476-458A-A6AE-8B0283773BA5}" sibTransId="{B4CE5149-34D7-4E92-8D08-11F4301C540A}"/>
    <dgm:cxn modelId="{11399935-78F8-4B47-9520-01AE54282D4A}" type="presOf" srcId="{E93A30CB-8F6D-44AD-9633-8315063DB2A4}" destId="{ED90CCC8-3840-4114-8A86-15492E5404EF}" srcOrd="0" destOrd="0" presId="urn:microsoft.com/office/officeart/2005/8/layout/arrow2"/>
    <dgm:cxn modelId="{9A04A192-F908-459C-B885-0D4E93FBE212}" type="presOf" srcId="{F536B2CD-E3BD-4B1E-9B66-7A0F579DE9EA}" destId="{B167EED3-8461-4889-93E2-A6646670E336}" srcOrd="0" destOrd="0" presId="urn:microsoft.com/office/officeart/2005/8/layout/arrow2"/>
    <dgm:cxn modelId="{8CB848E1-6997-4847-94B9-FD49E81B353B}" type="presOf" srcId="{9730743C-7B60-4904-A03A-6A6644B0E06A}" destId="{3E592690-C6A5-4CBB-9F56-3FFAEDDE438B}" srcOrd="0" destOrd="0" presId="urn:microsoft.com/office/officeart/2005/8/layout/arrow2"/>
    <dgm:cxn modelId="{27433569-0159-4E8E-9E1C-D229188EEA03}" type="presParOf" srcId="{B167EED3-8461-4889-93E2-A6646670E336}" destId="{3BCFA995-35C3-4111-9AF3-5773820945DC}" srcOrd="0" destOrd="0" presId="urn:microsoft.com/office/officeart/2005/8/layout/arrow2"/>
    <dgm:cxn modelId="{1D24BF57-86AB-4F1D-83C8-F94BD381364F}" type="presParOf" srcId="{B167EED3-8461-4889-93E2-A6646670E336}" destId="{3AB6316B-288E-4CC1-A477-3DB661D09E97}" srcOrd="1" destOrd="0" presId="urn:microsoft.com/office/officeart/2005/8/layout/arrow2"/>
    <dgm:cxn modelId="{5974A29A-F4C5-4CA1-9261-BBE3C99B2777}" type="presParOf" srcId="{3AB6316B-288E-4CC1-A477-3DB661D09E97}" destId="{28B9D823-3236-4BC8-8B33-59382D652212}" srcOrd="0" destOrd="0" presId="urn:microsoft.com/office/officeart/2005/8/layout/arrow2"/>
    <dgm:cxn modelId="{05C1D874-CA01-483C-85B1-141D251BC6A0}" type="presParOf" srcId="{3AB6316B-288E-4CC1-A477-3DB661D09E97}" destId="{ED90CCC8-3840-4114-8A86-15492E5404EF}" srcOrd="1" destOrd="0" presId="urn:microsoft.com/office/officeart/2005/8/layout/arrow2"/>
    <dgm:cxn modelId="{854321D9-978C-428F-94A8-D21B1EF6840E}" type="presParOf" srcId="{3AB6316B-288E-4CC1-A477-3DB661D09E97}" destId="{129E9C31-0BD0-4F1B-9013-4481D873A16F}" srcOrd="2" destOrd="0" presId="urn:microsoft.com/office/officeart/2005/8/layout/arrow2"/>
    <dgm:cxn modelId="{16D215FD-37E3-4E04-AA2F-93C9AF9FAEC4}" type="presParOf" srcId="{3AB6316B-288E-4CC1-A477-3DB661D09E97}" destId="{3E592690-C6A5-4CBB-9F56-3FFAEDDE438B}" srcOrd="3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36B2CD-E3BD-4B1E-9B66-7A0F579DE9EA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E93A30CB-8F6D-44AD-9633-8315063DB2A4}">
      <dgm:prSet phldrT="[텍스트]" custT="1"/>
      <dgm:spPr/>
      <dgm:t>
        <a:bodyPr/>
        <a:lstStyle/>
        <a:p>
          <a:pPr latinLnBrk="1"/>
          <a:r>
            <a:rPr lang="en-US" altLang="ko-KR" sz="3600" dirty="0">
              <a:latin typeface="Noto Serif KR ExtraLight" panose="02020200000000000000" pitchFamily="18" charset="-127"/>
              <a:ea typeface="Noto Serif KR ExtraLight" panose="02020200000000000000" pitchFamily="18" charset="-127"/>
            </a:rPr>
            <a:t>60</a:t>
          </a:r>
          <a:r>
            <a:rPr lang="ko-KR" altLang="en-US" sz="3600" dirty="0">
              <a:latin typeface="Noto Serif KR ExtraLight" panose="02020200000000000000" pitchFamily="18" charset="-127"/>
              <a:ea typeface="Noto Serif KR ExtraLight" panose="02020200000000000000" pitchFamily="18" charset="-127"/>
            </a:rPr>
            <a:t>개</a:t>
          </a:r>
        </a:p>
      </dgm:t>
    </dgm:pt>
    <dgm:pt modelId="{AAE82E16-2476-458A-A6AE-8B0283773BA5}" type="parTrans" cxnId="{5B8B9235-881E-4EA9-B669-69AE5F29ADF5}">
      <dgm:prSet/>
      <dgm:spPr/>
      <dgm:t>
        <a:bodyPr/>
        <a:lstStyle/>
        <a:p>
          <a:pPr latinLnBrk="1"/>
          <a:endParaRPr lang="ko-KR" altLang="en-US"/>
        </a:p>
      </dgm:t>
    </dgm:pt>
    <dgm:pt modelId="{B4CE5149-34D7-4E92-8D08-11F4301C540A}" type="sibTrans" cxnId="{5B8B9235-881E-4EA9-B669-69AE5F29ADF5}">
      <dgm:prSet/>
      <dgm:spPr/>
      <dgm:t>
        <a:bodyPr/>
        <a:lstStyle/>
        <a:p>
          <a:pPr latinLnBrk="1"/>
          <a:endParaRPr lang="ko-KR" altLang="en-US"/>
        </a:p>
      </dgm:t>
    </dgm:pt>
    <dgm:pt modelId="{9730743C-7B60-4904-A03A-6A6644B0E06A}">
      <dgm:prSet phldrT="[텍스트]" custT="1"/>
      <dgm:spPr/>
      <dgm:t>
        <a:bodyPr/>
        <a:lstStyle/>
        <a:p>
          <a:pPr latinLnBrk="1"/>
          <a:r>
            <a:rPr lang="en-US" altLang="ko-KR" sz="4800" dirty="0">
              <a:solidFill>
                <a:srgbClr val="0070C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rPr>
            <a:t>504</a:t>
          </a:r>
          <a:r>
            <a:rPr lang="ko-KR" altLang="en-US" sz="4800" dirty="0">
              <a:solidFill>
                <a:srgbClr val="0070C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rPr>
            <a:t>개</a:t>
          </a:r>
        </a:p>
      </dgm:t>
    </dgm:pt>
    <dgm:pt modelId="{9FA87EED-441A-443D-BD39-55A4CA362DDD}" type="parTrans" cxnId="{7546632A-E83A-4EA6-B1A9-3EB180D562EB}">
      <dgm:prSet/>
      <dgm:spPr/>
      <dgm:t>
        <a:bodyPr/>
        <a:lstStyle/>
        <a:p>
          <a:pPr latinLnBrk="1"/>
          <a:endParaRPr lang="ko-KR" altLang="en-US"/>
        </a:p>
      </dgm:t>
    </dgm:pt>
    <dgm:pt modelId="{F267C292-B956-47F0-B4E2-6C1889F218C2}" type="sibTrans" cxnId="{7546632A-E83A-4EA6-B1A9-3EB180D562EB}">
      <dgm:prSet/>
      <dgm:spPr/>
      <dgm:t>
        <a:bodyPr/>
        <a:lstStyle/>
        <a:p>
          <a:pPr latinLnBrk="1"/>
          <a:endParaRPr lang="ko-KR" altLang="en-US"/>
        </a:p>
      </dgm:t>
    </dgm:pt>
    <dgm:pt modelId="{B167EED3-8461-4889-93E2-A6646670E336}" type="pres">
      <dgm:prSet presAssocID="{F536B2CD-E3BD-4B1E-9B66-7A0F579DE9EA}" presName="arrowDiagram" presStyleCnt="0">
        <dgm:presLayoutVars>
          <dgm:chMax val="5"/>
          <dgm:dir/>
          <dgm:resizeHandles val="exact"/>
        </dgm:presLayoutVars>
      </dgm:prSet>
      <dgm:spPr/>
    </dgm:pt>
    <dgm:pt modelId="{3BCFA995-35C3-4111-9AF3-5773820945DC}" type="pres">
      <dgm:prSet presAssocID="{F536B2CD-E3BD-4B1E-9B66-7A0F579DE9EA}" presName="arrow" presStyleLbl="bgShp" presStyleIdx="0" presStyleCnt="1" custLinFactNeighborX="820"/>
      <dgm:spPr/>
    </dgm:pt>
    <dgm:pt modelId="{3AB6316B-288E-4CC1-A477-3DB661D09E97}" type="pres">
      <dgm:prSet presAssocID="{F536B2CD-E3BD-4B1E-9B66-7A0F579DE9EA}" presName="arrowDiagram2" presStyleCnt="0"/>
      <dgm:spPr/>
    </dgm:pt>
    <dgm:pt modelId="{28B9D823-3236-4BC8-8B33-59382D652212}" type="pres">
      <dgm:prSet presAssocID="{E93A30CB-8F6D-44AD-9633-8315063DB2A4}" presName="bullet2a" presStyleLbl="node1" presStyleIdx="0" presStyleCnt="2"/>
      <dgm:spPr/>
    </dgm:pt>
    <dgm:pt modelId="{ED90CCC8-3840-4114-8A86-15492E5404EF}" type="pres">
      <dgm:prSet presAssocID="{E93A30CB-8F6D-44AD-9633-8315063DB2A4}" presName="textBox2a" presStyleLbl="revTx" presStyleIdx="0" presStyleCnt="2">
        <dgm:presLayoutVars>
          <dgm:bulletEnabled val="1"/>
        </dgm:presLayoutVars>
      </dgm:prSet>
      <dgm:spPr/>
    </dgm:pt>
    <dgm:pt modelId="{129E9C31-0BD0-4F1B-9013-4481D873A16F}" type="pres">
      <dgm:prSet presAssocID="{9730743C-7B60-4904-A03A-6A6644B0E06A}" presName="bullet2b" presStyleLbl="node1" presStyleIdx="1" presStyleCnt="2" custScaleX="140029" custScaleY="129668" custLinFactX="61234" custLinFactNeighborX="100000" custLinFactNeighborY="-38718"/>
      <dgm:spPr/>
    </dgm:pt>
    <dgm:pt modelId="{3E592690-C6A5-4CBB-9F56-3FFAEDDE438B}" type="pres">
      <dgm:prSet presAssocID="{9730743C-7B60-4904-A03A-6A6644B0E06A}" presName="textBox2b" presStyleLbl="revTx" presStyleIdx="1" presStyleCnt="2" custLinFactNeighborX="46442" custLinFactNeighborY="131">
        <dgm:presLayoutVars>
          <dgm:bulletEnabled val="1"/>
        </dgm:presLayoutVars>
      </dgm:prSet>
      <dgm:spPr/>
    </dgm:pt>
  </dgm:ptLst>
  <dgm:cxnLst>
    <dgm:cxn modelId="{7546632A-E83A-4EA6-B1A9-3EB180D562EB}" srcId="{F536B2CD-E3BD-4B1E-9B66-7A0F579DE9EA}" destId="{9730743C-7B60-4904-A03A-6A6644B0E06A}" srcOrd="1" destOrd="0" parTransId="{9FA87EED-441A-443D-BD39-55A4CA362DDD}" sibTransId="{F267C292-B956-47F0-B4E2-6C1889F218C2}"/>
    <dgm:cxn modelId="{5B8B9235-881E-4EA9-B669-69AE5F29ADF5}" srcId="{F536B2CD-E3BD-4B1E-9B66-7A0F579DE9EA}" destId="{E93A30CB-8F6D-44AD-9633-8315063DB2A4}" srcOrd="0" destOrd="0" parTransId="{AAE82E16-2476-458A-A6AE-8B0283773BA5}" sibTransId="{B4CE5149-34D7-4E92-8D08-11F4301C540A}"/>
    <dgm:cxn modelId="{11399935-78F8-4B47-9520-01AE54282D4A}" type="presOf" srcId="{E93A30CB-8F6D-44AD-9633-8315063DB2A4}" destId="{ED90CCC8-3840-4114-8A86-15492E5404EF}" srcOrd="0" destOrd="0" presId="urn:microsoft.com/office/officeart/2005/8/layout/arrow2"/>
    <dgm:cxn modelId="{9A04A192-F908-459C-B885-0D4E93FBE212}" type="presOf" srcId="{F536B2CD-E3BD-4B1E-9B66-7A0F579DE9EA}" destId="{B167EED3-8461-4889-93E2-A6646670E336}" srcOrd="0" destOrd="0" presId="urn:microsoft.com/office/officeart/2005/8/layout/arrow2"/>
    <dgm:cxn modelId="{8CB848E1-6997-4847-94B9-FD49E81B353B}" type="presOf" srcId="{9730743C-7B60-4904-A03A-6A6644B0E06A}" destId="{3E592690-C6A5-4CBB-9F56-3FFAEDDE438B}" srcOrd="0" destOrd="0" presId="urn:microsoft.com/office/officeart/2005/8/layout/arrow2"/>
    <dgm:cxn modelId="{27433569-0159-4E8E-9E1C-D229188EEA03}" type="presParOf" srcId="{B167EED3-8461-4889-93E2-A6646670E336}" destId="{3BCFA995-35C3-4111-9AF3-5773820945DC}" srcOrd="0" destOrd="0" presId="urn:microsoft.com/office/officeart/2005/8/layout/arrow2"/>
    <dgm:cxn modelId="{1D24BF57-86AB-4F1D-83C8-F94BD381364F}" type="presParOf" srcId="{B167EED3-8461-4889-93E2-A6646670E336}" destId="{3AB6316B-288E-4CC1-A477-3DB661D09E97}" srcOrd="1" destOrd="0" presId="urn:microsoft.com/office/officeart/2005/8/layout/arrow2"/>
    <dgm:cxn modelId="{5974A29A-F4C5-4CA1-9261-BBE3C99B2777}" type="presParOf" srcId="{3AB6316B-288E-4CC1-A477-3DB661D09E97}" destId="{28B9D823-3236-4BC8-8B33-59382D652212}" srcOrd="0" destOrd="0" presId="urn:microsoft.com/office/officeart/2005/8/layout/arrow2"/>
    <dgm:cxn modelId="{05C1D874-CA01-483C-85B1-141D251BC6A0}" type="presParOf" srcId="{3AB6316B-288E-4CC1-A477-3DB661D09E97}" destId="{ED90CCC8-3840-4114-8A86-15492E5404EF}" srcOrd="1" destOrd="0" presId="urn:microsoft.com/office/officeart/2005/8/layout/arrow2"/>
    <dgm:cxn modelId="{854321D9-978C-428F-94A8-D21B1EF6840E}" type="presParOf" srcId="{3AB6316B-288E-4CC1-A477-3DB661D09E97}" destId="{129E9C31-0BD0-4F1B-9013-4481D873A16F}" srcOrd="2" destOrd="0" presId="urn:microsoft.com/office/officeart/2005/8/layout/arrow2"/>
    <dgm:cxn modelId="{16D215FD-37E3-4E04-AA2F-93C9AF9FAEC4}" type="presParOf" srcId="{3AB6316B-288E-4CC1-A477-3DB661D09E97}" destId="{3E592690-C6A5-4CBB-9F56-3FFAEDDE438B}" srcOrd="3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CFA995-35C3-4111-9AF3-5773820945DC}">
      <dsp:nvSpPr>
        <dsp:cNvPr id="0" name=""/>
        <dsp:cNvSpPr/>
      </dsp:nvSpPr>
      <dsp:spPr>
        <a:xfrm>
          <a:off x="0" y="169333"/>
          <a:ext cx="8128000" cy="5079999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B9D823-3236-4BC8-8B33-59382D652212}">
      <dsp:nvSpPr>
        <dsp:cNvPr id="0" name=""/>
        <dsp:cNvSpPr/>
      </dsp:nvSpPr>
      <dsp:spPr>
        <a:xfrm>
          <a:off x="1889760" y="2937933"/>
          <a:ext cx="284480" cy="2844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90CCC8-3840-4114-8A86-15492E5404EF}">
      <dsp:nvSpPr>
        <dsp:cNvPr id="0" name=""/>
        <dsp:cNvSpPr/>
      </dsp:nvSpPr>
      <dsp:spPr>
        <a:xfrm>
          <a:off x="2032000" y="3080173"/>
          <a:ext cx="2641600" cy="2169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74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>
              <a:latin typeface="Noto Serif KR ExtraLight" panose="02020200000000000000" pitchFamily="18" charset="-127"/>
              <a:ea typeface="Noto Serif KR ExtraLight" panose="02020200000000000000" pitchFamily="18" charset="-127"/>
            </a:rPr>
            <a:t>2,973</a:t>
          </a:r>
          <a:r>
            <a:rPr lang="ko-KR" altLang="en-US" sz="3600" kern="1200" dirty="0">
              <a:latin typeface="Noto Serif KR ExtraLight" panose="02020200000000000000" pitchFamily="18" charset="-127"/>
              <a:ea typeface="Noto Serif KR ExtraLight" panose="02020200000000000000" pitchFamily="18" charset="-127"/>
            </a:rPr>
            <a:t>개</a:t>
          </a:r>
        </a:p>
      </dsp:txBody>
      <dsp:txXfrm>
        <a:off x="2032000" y="3080173"/>
        <a:ext cx="2641600" cy="2169159"/>
      </dsp:txXfrm>
    </dsp:sp>
    <dsp:sp modelId="{129E9C31-0BD0-4F1B-9013-4481D873A16F}">
      <dsp:nvSpPr>
        <dsp:cNvPr id="0" name=""/>
        <dsp:cNvSpPr/>
      </dsp:nvSpPr>
      <dsp:spPr>
        <a:xfrm>
          <a:off x="5199739" y="1381371"/>
          <a:ext cx="682893" cy="6323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592690-C6A5-4CBB-9F56-3FFAEDDE438B}">
      <dsp:nvSpPr>
        <dsp:cNvPr id="0" name=""/>
        <dsp:cNvSpPr/>
      </dsp:nvSpPr>
      <dsp:spPr>
        <a:xfrm>
          <a:off x="5486399" y="1890778"/>
          <a:ext cx="2641600" cy="3362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412" tIns="0" rIns="0" bIns="0" numCol="1" spcCol="1270" anchor="t" anchorCtr="0">
          <a:noAutofit/>
        </a:bodyPr>
        <a:lstStyle/>
        <a:p>
          <a:pPr marL="0" lvl="0" indent="0" algn="l" defTabSz="2133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4800" kern="1200" dirty="0">
              <a:solidFill>
                <a:srgbClr val="0070C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rPr>
            <a:t>6,387</a:t>
          </a:r>
          <a:r>
            <a:rPr lang="ko-KR" altLang="en-US" sz="4800" kern="1200" dirty="0">
              <a:solidFill>
                <a:srgbClr val="0070C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rPr>
            <a:t>개</a:t>
          </a:r>
        </a:p>
      </dsp:txBody>
      <dsp:txXfrm>
        <a:off x="5486399" y="1890778"/>
        <a:ext cx="2641600" cy="33629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CFA995-35C3-4111-9AF3-5773820945DC}">
      <dsp:nvSpPr>
        <dsp:cNvPr id="0" name=""/>
        <dsp:cNvSpPr/>
      </dsp:nvSpPr>
      <dsp:spPr>
        <a:xfrm>
          <a:off x="0" y="169333"/>
          <a:ext cx="8128000" cy="5079999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B9D823-3236-4BC8-8B33-59382D652212}">
      <dsp:nvSpPr>
        <dsp:cNvPr id="0" name=""/>
        <dsp:cNvSpPr/>
      </dsp:nvSpPr>
      <dsp:spPr>
        <a:xfrm>
          <a:off x="1889760" y="2937933"/>
          <a:ext cx="284480" cy="2844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90CCC8-3840-4114-8A86-15492E5404EF}">
      <dsp:nvSpPr>
        <dsp:cNvPr id="0" name=""/>
        <dsp:cNvSpPr/>
      </dsp:nvSpPr>
      <dsp:spPr>
        <a:xfrm>
          <a:off x="2032000" y="3080173"/>
          <a:ext cx="2641600" cy="2169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74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>
              <a:latin typeface="Noto Serif KR ExtraLight" panose="02020200000000000000" pitchFamily="18" charset="-127"/>
              <a:ea typeface="Noto Serif KR ExtraLight" panose="02020200000000000000" pitchFamily="18" charset="-127"/>
            </a:rPr>
            <a:t>60</a:t>
          </a:r>
          <a:r>
            <a:rPr lang="ko-KR" altLang="en-US" sz="3600" kern="1200" dirty="0">
              <a:latin typeface="Noto Serif KR ExtraLight" panose="02020200000000000000" pitchFamily="18" charset="-127"/>
              <a:ea typeface="Noto Serif KR ExtraLight" panose="02020200000000000000" pitchFamily="18" charset="-127"/>
            </a:rPr>
            <a:t>개</a:t>
          </a:r>
        </a:p>
      </dsp:txBody>
      <dsp:txXfrm>
        <a:off x="2032000" y="3080173"/>
        <a:ext cx="2641600" cy="2169159"/>
      </dsp:txXfrm>
    </dsp:sp>
    <dsp:sp modelId="{129E9C31-0BD0-4F1B-9013-4481D873A16F}">
      <dsp:nvSpPr>
        <dsp:cNvPr id="0" name=""/>
        <dsp:cNvSpPr/>
      </dsp:nvSpPr>
      <dsp:spPr>
        <a:xfrm>
          <a:off x="5199739" y="1381371"/>
          <a:ext cx="682893" cy="6323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592690-C6A5-4CBB-9F56-3FFAEDDE438B}">
      <dsp:nvSpPr>
        <dsp:cNvPr id="0" name=""/>
        <dsp:cNvSpPr/>
      </dsp:nvSpPr>
      <dsp:spPr>
        <a:xfrm>
          <a:off x="5486399" y="1890778"/>
          <a:ext cx="2641600" cy="3362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412" tIns="0" rIns="0" bIns="0" numCol="1" spcCol="1270" anchor="t" anchorCtr="0">
          <a:noAutofit/>
        </a:bodyPr>
        <a:lstStyle/>
        <a:p>
          <a:pPr marL="0" lvl="0" indent="0" algn="l" defTabSz="2133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4800" kern="1200" dirty="0">
              <a:solidFill>
                <a:srgbClr val="0070C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rPr>
            <a:t>504</a:t>
          </a:r>
          <a:r>
            <a:rPr lang="ko-KR" altLang="en-US" sz="4800" kern="1200" dirty="0">
              <a:solidFill>
                <a:srgbClr val="0070C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rPr>
            <a:t>개</a:t>
          </a:r>
        </a:p>
      </dsp:txBody>
      <dsp:txXfrm>
        <a:off x="5486399" y="1890778"/>
        <a:ext cx="2641600" cy="33629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E3FAB-DA73-47B8-856E-2E0C9C7125C8}" type="datetimeFigureOut">
              <a:rPr lang="ko-KR" altLang="en-US" smtClean="0"/>
              <a:t>2020-12-22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960FD-84C7-43CC-94DD-F6B351E6B9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5265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?</a:t>
            </a:r>
            <a:r>
              <a:rPr lang="en-US" altLang="ko-KR" baseline="0" dirty="0"/>
              <a:t> </a:t>
            </a:r>
            <a:r>
              <a:rPr lang="ko-KR" altLang="en-US" baseline="0" dirty="0"/>
              <a:t>코로나 </a:t>
            </a:r>
            <a:r>
              <a:rPr lang="en-US" altLang="ko-KR" baseline="0" dirty="0"/>
              <a:t>19</a:t>
            </a:r>
            <a:r>
              <a:rPr lang="ko-KR" altLang="en-US" baseline="0" dirty="0"/>
              <a:t>와 </a:t>
            </a:r>
            <a:r>
              <a:rPr lang="ko-KR" altLang="en-US" baseline="0" dirty="0" err="1"/>
              <a:t>국민청원에</a:t>
            </a:r>
            <a:r>
              <a:rPr lang="ko-KR" altLang="en-US" baseline="0" dirty="0"/>
              <a:t> 관한 발표를 맡게 된 </a:t>
            </a:r>
            <a:r>
              <a:rPr lang="en-US" altLang="ko-KR" baseline="0" dirty="0"/>
              <a:t>17</a:t>
            </a:r>
            <a:r>
              <a:rPr lang="ko-KR" altLang="en-US" baseline="0" dirty="0"/>
              <a:t>학번 중국언어문화전공 </a:t>
            </a:r>
            <a:r>
              <a:rPr lang="ko-KR" altLang="en-US" baseline="0" dirty="0" err="1"/>
              <a:t>박건호입니다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저는 이번 발표에서 코로나 </a:t>
            </a:r>
            <a:r>
              <a:rPr lang="en-US" altLang="ko-KR" baseline="0" dirty="0"/>
              <a:t>19</a:t>
            </a:r>
            <a:r>
              <a:rPr lang="ko-KR" altLang="en-US" baseline="0" dirty="0"/>
              <a:t>와 관련하여 국민 청원이 어떠한 영향을 주었는지 분석한 것을 알아보고자 합니다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그러면 발표 시작하겠습니다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511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앞서 살펴본 시각화와 데이터 분석을 보았을 때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코로나의 발병 이후 코로나에 관한 정부 정책에 대한 관심도가 폭발적으로 증가하였다고 볼 수 있습니다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발병 이후 코로나가 국민 청원에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등장한 명사들 중에서 가장 많이 등장하였고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이는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번째로 많이 등장한 청원보다도 많이 앞선 것을 볼 수 있습니다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또한 굳이 코로나가 아니더라도 코로나와 관련된 마스크나 신천지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개학 등의 단어가 순위권에 등장한 것을 미루어 보아 국민 청원 게시글은 전반적으로 코로나에 관련된 글이 다수임을 알 수 있습니다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81558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다음으로는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코로나와 관련된 보건복지 분야의 형태소 분석으로 넘어가보겠습니다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보건복지 분야의 형태소 분석은 대표적으로 형용사를 선정하여 진행하였습니다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데이터 시각화에서는 코로나 이전과 이후 별다른 뚜렷한 차이가 </a:t>
            </a:r>
            <a:r>
              <a:rPr lang="ko-KR" altLang="en-US" sz="12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없어보일지도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모르겠습니다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90246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그러나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가장 자주 나온 형태소를 순위별로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위까지 나열해보았더니 나름 유의미한 결과가 있었습니다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이후의 경우 표에서 밑줄 친 </a:t>
            </a:r>
            <a:r>
              <a:rPr lang="ko-KR" altLang="en-US" sz="12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무엇무엇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2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해주십시오와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같은 청원자의 바람을 담은 동사의 출현 빈도가 코로나 이전의 경우에 비해 급증했다는 것입니다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8321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그러나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가장 자주 나온 형태소를 순위별로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위까지 나열해보았더니 나름 유의미한 결과가 있었습니다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이후의 경우 </a:t>
            </a:r>
            <a:r>
              <a:rPr lang="ko-KR" altLang="en-US" sz="12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무엇무엇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2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해주십시오와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같은 청원자의 바람을 담은 동사의 출현 빈도가 코로나 이전의 경우에 비해 급증했다는 것입니다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이전의 경우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위까지 바람을 담은 동사의 출현빈도가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60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개에 불과했으나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이후에는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504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개나 등장하였습니다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이는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8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배가 넘게 증가한 것으로 국민청원 게시글이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2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배 가량 증가한 것을 감안하더라도 국민청원 게시글 수의 증가율에 비해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배나 증가한 것이기 </a:t>
            </a:r>
            <a:r>
              <a:rPr lang="ko-KR" altLang="en-US" sz="12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떄문에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엄청나게 증가하였음을 알 수 있습니다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68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그러면 마지막으로 분석한 결과를 얻은 것을 바탕으로 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국민들이 정치에 각 분야별로 어떠한 요구들을 하고 있고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, 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정부의 정책 중에서 어떤 분야에 관심이 높아졌는지 해석해보겠습니다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34179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앞서 살펴보았듯이 코로나 이후 우리 나라 국민들은 정부 정책에 대한 관심도가 상승하였으며</a:t>
            </a:r>
            <a:r>
              <a:rPr lang="en-US" altLang="ko-KR" dirty="0"/>
              <a:t>, </a:t>
            </a:r>
            <a:r>
              <a:rPr lang="ko-KR" altLang="en-US" dirty="0"/>
              <a:t>특히 보건 복지 분야에 대해 많은 관심을 보이고 있습니다</a:t>
            </a:r>
            <a:r>
              <a:rPr lang="en-US" altLang="ko-KR" dirty="0"/>
              <a:t>. </a:t>
            </a: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국민들은 코로나</a:t>
            </a:r>
            <a:r>
              <a:rPr lang="en-US" altLang="ko-KR" dirty="0"/>
              <a:t>19 </a:t>
            </a:r>
            <a:r>
              <a:rPr lang="ko-KR" altLang="en-US" dirty="0"/>
              <a:t>발병과 관련하여 정부의 역할을 중요시 한다고 볼 수 있습니다</a:t>
            </a:r>
            <a:r>
              <a:rPr lang="en-US" altLang="ko-KR" dirty="0"/>
              <a:t>. </a:t>
            </a:r>
            <a:r>
              <a:rPr lang="ko-KR" altLang="en-US" dirty="0"/>
              <a:t>이는</a:t>
            </a:r>
            <a:r>
              <a:rPr lang="en-US" altLang="ko-KR" dirty="0"/>
              <a:t>, </a:t>
            </a:r>
            <a:r>
              <a:rPr lang="ko-KR" altLang="en-US" dirty="0"/>
              <a:t>코로나와 같은 국가적 재난 상황을 정치 참여로 해결하고자 하는 것으로서 우리나라의 높은 참여 민주주의 의식을 보여준다고 해석하였습니다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32438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그러나 코로나 관련 </a:t>
            </a:r>
            <a:r>
              <a:rPr lang="ko-KR" altLang="en-US" dirty="0" err="1"/>
              <a:t>청원글이</a:t>
            </a:r>
            <a:r>
              <a:rPr lang="ko-KR" altLang="en-US" dirty="0"/>
              <a:t> 국민 청원 게시글의 다수를 차지하는데</a:t>
            </a:r>
            <a:r>
              <a:rPr lang="en-US" altLang="ko-KR" dirty="0"/>
              <a:t>, </a:t>
            </a:r>
            <a:r>
              <a:rPr lang="ko-KR" altLang="en-US" dirty="0"/>
              <a:t>바람의 의미를 담은 동사가 급증하였다는 것은</a:t>
            </a:r>
            <a:r>
              <a:rPr lang="en-US" altLang="ko-KR" dirty="0"/>
              <a:t>, </a:t>
            </a:r>
            <a:r>
              <a:rPr lang="ko-KR" altLang="en-US" dirty="0"/>
              <a:t>다수의 코로나 관련 </a:t>
            </a:r>
            <a:r>
              <a:rPr lang="ko-KR" altLang="en-US" dirty="0" err="1"/>
              <a:t>청원글의</a:t>
            </a:r>
            <a:r>
              <a:rPr lang="ko-KR" altLang="en-US" dirty="0"/>
              <a:t> 내용이 주로 정부정책에 대한 개인적인 애로사항이나 바라는 것에 대한 것만 주를 이루고 있다는 것입니다</a:t>
            </a:r>
            <a:r>
              <a:rPr lang="en-US" altLang="ko-KR" dirty="0"/>
              <a:t>. </a:t>
            </a:r>
            <a:r>
              <a:rPr lang="ko-KR" altLang="en-US" dirty="0"/>
              <a:t>코로나와 같은 국가적 재난 상황에서 건설적인 의견이나 해결책을 제시하기보다 개인적 불만이나 바람만을 토로한다면</a:t>
            </a:r>
            <a:r>
              <a:rPr lang="en-US" altLang="ko-KR" dirty="0"/>
              <a:t>, </a:t>
            </a:r>
            <a:r>
              <a:rPr lang="ko-KR" altLang="en-US" dirty="0"/>
              <a:t>자칫 이 공익이 극대화되거나 합리적인 방향으로 대안이 나오는 것이 아니라</a:t>
            </a:r>
            <a:r>
              <a:rPr lang="en-US" altLang="ko-KR" dirty="0"/>
              <a:t>, </a:t>
            </a:r>
            <a:r>
              <a:rPr lang="ko-KR" altLang="en-US" dirty="0"/>
              <a:t>무지한 개인이 다수의 이익을 독과점해버리는 극단적 포퓰리즘이나 중우정치로 이어질 위험도 잠재되어 있다고 해석하였습니다</a:t>
            </a:r>
            <a:r>
              <a:rPr lang="en-US" altLang="ko-KR" dirty="0"/>
              <a:t>. 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7366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코로나 </a:t>
            </a:r>
            <a:r>
              <a:rPr lang="en-US" altLang="ko-KR" dirty="0"/>
              <a:t>19</a:t>
            </a:r>
            <a:r>
              <a:rPr lang="ko-KR" altLang="en-US" dirty="0"/>
              <a:t>와 국민청원 분석을 통해 파악한 최종 결론은 어떠한 문제가 생겼을 때</a:t>
            </a:r>
            <a:r>
              <a:rPr lang="en-US" altLang="ko-KR" dirty="0"/>
              <a:t>, </a:t>
            </a:r>
            <a:r>
              <a:rPr lang="ko-KR" altLang="en-US" dirty="0"/>
              <a:t>민주적 방식으로 해결하고자 하는 높은 우리나라의 민주 시민의식은 합리적인 사고를 통해 더욱 더 성숙될 수 있다는 것입니다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4637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보시는 화면은 발표를 준비하면서 참고한 문헌들입니다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46450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8119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 err="1"/>
              <a:t>연구동기</a:t>
            </a:r>
            <a:r>
              <a:rPr lang="ko-KR" altLang="en-US" dirty="0"/>
              <a:t> 및 수집 데이터입니다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4478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 저물어가는 올 한해를 말할 때 빼놓을 수 없는 것은 단연 올 초부터 지금까지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 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우리를 괴롭히고 있는 코로나 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19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일 것입니다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. 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또한 국민들은 코로나 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19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의 대처를 비롯하여 정부의 대처를 주의 깊게 바라보고 있습니다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. 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이에 따라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, 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본 발표는 코로나 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19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와 관련하여 코로나 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19 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국내 첫 </a:t>
            </a:r>
            <a:r>
              <a:rPr lang="ko-KR" altLang="en-US" sz="1200" dirty="0" err="1">
                <a:solidFill>
                  <a:srgbClr val="00002F"/>
                </a:solidFill>
                <a:latin typeface="KBIZ한마음명조 R"/>
                <a:ea typeface="KBIZ한마음명조 R"/>
              </a:rPr>
              <a:t>확진자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 발생 이전과 이후 국민과 정부의 소통 창 중 하나라 할 수 있는 청와대 국민청원 </a:t>
            </a:r>
            <a:r>
              <a:rPr lang="ko-KR" altLang="en-US" sz="1200" dirty="0" err="1">
                <a:solidFill>
                  <a:srgbClr val="00002F"/>
                </a:solidFill>
                <a:latin typeface="KBIZ한마음명조 R"/>
                <a:ea typeface="KBIZ한마음명조 R"/>
              </a:rPr>
              <a:t>게시글을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 비교 분석하여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, 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국민들이 정치에 각 분야별로 어떠한 요구들을 하고 있고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, </a:t>
            </a:r>
            <a:r>
              <a:rPr lang="ko-KR" altLang="en-US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정부의 정책 중에서 어떤 분야에 관심이 높아졌는지 알아보겠습니다</a:t>
            </a:r>
            <a:r>
              <a:rPr lang="en-US" altLang="ko-KR" sz="1200" dirty="0">
                <a:solidFill>
                  <a:srgbClr val="00002F"/>
                </a:solidFill>
                <a:latin typeface="KBIZ한마음명조 R"/>
                <a:ea typeface="KBIZ한마음명조 R"/>
              </a:rPr>
              <a:t>.</a:t>
            </a:r>
            <a:endParaRPr lang="ko-KR" altLang="en-US" sz="1200" dirty="0">
              <a:solidFill>
                <a:srgbClr val="00002F"/>
              </a:solidFill>
              <a:latin typeface="KBIZ한마음명조 R"/>
              <a:ea typeface="KBIZ한마음명조 R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7522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발표를 위해 수집한 데이터는 청와대 국민청원 홈페이지의 국민청원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게시글입니다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국내 코로나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확진자가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발생하였던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일을 기준으로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확진자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발생 전과 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개월 간 국민 청원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게시글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일을 기준으로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일부터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2020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 간 데이터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2973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2020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일부터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7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일까지의 국민 청원 데이터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6383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개를 수집하여 총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9356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의 청원 글을 수집하여 분석하였습니다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5751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</a:t>
            </a:r>
            <a:r>
              <a:rPr lang="en-US" altLang="ko-KR" dirty="0"/>
              <a:t>, </a:t>
            </a:r>
            <a:r>
              <a:rPr lang="ko-KR" altLang="en-US" dirty="0"/>
              <a:t>이번에는 수집한 데이터를 바탕으로 분석한 결과를 알아보겠습니다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8297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먼저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청원 </a:t>
            </a:r>
            <a:r>
              <a:rPr lang="ko-KR" altLang="en-US" sz="12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게시글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수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자체가 폭발적인 증가를 보였습니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이전 대비 코로나 이후의 청원 수가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2,973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개에서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3,413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 증가한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6,387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개로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무려 약 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214%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의 증가율을 보였는데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이를 통해 코로나 이전보다 코로나 이후 정부 정책에 대한 국민적 관심도가 높아졌다고 분석해볼 수 있겠습니다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9885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보시는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표는 코로나 발병 이전과 이후 부문별 데이터 개수인데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이후에 전체 부문에서 청원 글 개수가 증가했음을 알 수 있습니다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특히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여러 국민청원 </a:t>
            </a:r>
            <a:r>
              <a:rPr lang="ko-KR" altLang="en-US" sz="12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게시글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분야에서도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보건복지와 관련된 분야의 청원 </a:t>
            </a:r>
            <a:r>
              <a:rPr lang="ko-KR" altLang="en-US" sz="1200" baseline="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게시글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수가 가장 많이 증가하였습니다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19 </a:t>
            </a:r>
            <a:r>
              <a:rPr lang="ko-KR" altLang="en-US" sz="1200" baseline="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확진자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발생 전후의 비교 결과인 만큼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코로나 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19 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전염병과 관계가 깊은 보건복지 분야 청원 </a:t>
            </a:r>
            <a:r>
              <a:rPr lang="ko-KR" altLang="en-US" sz="1200" baseline="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게시글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수 증가는 결코 코로나 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19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발병과 무관하지 않음을 알 수 있습니다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이는 보건복지 분야에 대한 정부 정책에 대해 대한민국 국민들이 코로나 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19</a:t>
            </a:r>
            <a:r>
              <a:rPr lang="ko-KR" altLang="en-US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발병 이후 더욱더 관심 있게 보고 있다고 해석해 볼 수 있습니다</a:t>
            </a:r>
            <a:r>
              <a:rPr lang="en-US" altLang="ko-KR" sz="1200" baseline="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0374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그러면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본격적으로 수집한 데이터에 대해 형태소를 분석한 것을 바탕으로 본 결과를 알아보겠습니다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먼저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대표적으로 국민청원 전 분야에 대한 명사 데이터 형태소 분석 후 시각화한 데이터입니다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이전에는 처벌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요청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청원 등의 형태소가 다수를 차지하였는데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이후에는 코로나와 마스크가 다수를 차지한 것을 볼 수 있습니다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6195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보시는 화면은 코로나 이전과 이후 많이 출현한 형태소를 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등까지 내림차순으로 나열한 것입니다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확실히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형태소 분석을 보더라도 코로나 발병 이후 코로나가 국민 청원 </a:t>
            </a:r>
            <a:r>
              <a:rPr lang="ko-KR" altLang="en-US" sz="12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게시글에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자주 등장하였으며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특히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코로나가 코로나 발병 이후 명사에서 최다 빈도로 등장한 것을 볼 수 있습니다</a:t>
            </a:r>
            <a:r>
              <a:rPr lang="en-US" altLang="ko-KR" sz="12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C8503F6-768A-4F21-9065-2DE1B49CBDC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7890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4964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6558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76258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460455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6605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6179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67231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89132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0228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6387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5704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6311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72976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81931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97501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5808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464427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1787748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493692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EA276290-2047-4A0E-BDFB-0102D979880D}" type="datetime1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2020-12-22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BF9797F4-94E4-4B01-98E7-8E6AA1F30707}" type="slidenum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‹#›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7483207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442137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602095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60541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EA276290-2047-4A0E-BDFB-0102D979880D}" type="datetime1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2020-12-22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BF9797F4-94E4-4B01-98E7-8E6AA1F30707}" type="slidenum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‹#›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8274695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80456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55434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38360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9826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27487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219752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94929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485258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5345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921858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2482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94047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4015758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1112566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7902064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EA276290-2047-4A0E-BDFB-0102D979880D}" type="datetime1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2020-12-22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BF9797F4-94E4-4B01-98E7-8E6AA1F30707}" type="slidenum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‹#›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2208308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112074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0745026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EA276290-2047-4A0E-BDFB-0102D979880D}" type="datetime1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2020-12-22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BF9797F4-94E4-4B01-98E7-8E6AA1F30707}" type="slidenum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‹#›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6262209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693068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991662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6777251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EA276290-2047-4A0E-BDFB-0102D979880D}" type="datetime1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2020-12-22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BF9797F4-94E4-4B01-98E7-8E6AA1F30707}" type="slidenum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‹#›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361347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0582128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82922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EA276290-2047-4A0E-BDFB-0102D979880D}" type="datetime1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2020-12-22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BF9797F4-94E4-4B01-98E7-8E6AA1F30707}" type="slidenum"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‹#›</a:t>
            </a:fld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232998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7057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13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33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276290-2047-4A0E-BDFB-0102D979880D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7502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EA276290-2047-4A0E-BDFB-0102D979880D}" type="datetime1"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8176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EA276290-2047-4A0E-BDFB-0102D979880D}" type="datetime1"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8359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781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018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EA276290-2047-4A0E-BDFB-0102D979880D}" type="datetime1"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2020-12-22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fld id="{BF9797F4-94E4-4B01-98E7-8E6AA1F30707}" type="slidenum"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2756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0358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1997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0549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3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is.com/view/?id=NISX20201221_0001278507&amp;cID=10301&amp;pID=10300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9.xml"/><Relationship Id="rId6" Type="http://schemas.openxmlformats.org/officeDocument/2006/relationships/hyperlink" Target="http://wordcloud.kr/" TargetMode="External"/><Relationship Id="rId5" Type="http://schemas.openxmlformats.org/officeDocument/2006/relationships/hyperlink" Target="http://www.kyeongin.com/main/view.php?key=20201220010004327" TargetMode="External"/><Relationship Id="rId4" Type="http://schemas.openxmlformats.org/officeDocument/2006/relationships/hyperlink" Target="http://weekly.chosun.com/client/news/viw.asp?nNewsNumb=002638100004&amp;ctcd=C03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eekly.chosun.com/client/news/viw.asp?nNewsNumb=002638100004&amp;ctcd=C03" TargetMode="External"/><Relationship Id="rId2" Type="http://schemas.openxmlformats.org/officeDocument/2006/relationships/hyperlink" Target="https://newsis.com/view/?id=NISX20201221_0001278507&amp;cID=10301&amp;pID=10300" TargetMode="External"/><Relationship Id="rId1" Type="http://schemas.openxmlformats.org/officeDocument/2006/relationships/slideLayout" Target="../slideLayouts/slideLayout52.xml"/><Relationship Id="rId5" Type="http://schemas.openxmlformats.org/officeDocument/2006/relationships/hyperlink" Target="http://wordcloud.kr/" TargetMode="External"/><Relationship Id="rId4" Type="http://schemas.openxmlformats.org/officeDocument/2006/relationships/hyperlink" Target="http://www.kyeongin.com/main/view.php?key=2020122001000432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0383"/>
            <a:ext cx="6084587" cy="689857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2056" t="1241" r="2891" b="50124"/>
          <a:stretch/>
        </p:blipFill>
        <p:spPr>
          <a:xfrm>
            <a:off x="6084587" y="-60384"/>
            <a:ext cx="6090250" cy="694696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5360" y="-74673"/>
            <a:ext cx="12193200" cy="6932673"/>
          </a:xfrm>
          <a:prstGeom prst="rect">
            <a:avLst/>
          </a:prstGeom>
          <a:solidFill>
            <a:srgbClr val="1B1B1B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0" y="3076575"/>
            <a:ext cx="3781425" cy="3781425"/>
          </a:xfrm>
          <a:prstGeom prst="rtTriangle">
            <a:avLst/>
          </a:prstGeom>
          <a:solidFill>
            <a:srgbClr val="00206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각 삼각형 4"/>
          <p:cNvSpPr/>
          <p:nvPr/>
        </p:nvSpPr>
        <p:spPr>
          <a:xfrm>
            <a:off x="-5360" y="-1431985"/>
            <a:ext cx="8271174" cy="8286854"/>
          </a:xfrm>
          <a:prstGeom prst="rtTriangle">
            <a:avLst/>
          </a:prstGeom>
          <a:solidFill>
            <a:srgbClr val="0070C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 7"/>
          <p:cNvSpPr/>
          <p:nvPr/>
        </p:nvSpPr>
        <p:spPr>
          <a:xfrm>
            <a:off x="4280154" y="1653935"/>
            <a:ext cx="3657600" cy="2521429"/>
          </a:xfrm>
          <a:custGeom>
            <a:avLst/>
            <a:gdLst>
              <a:gd name="connsiteX0" fmla="*/ 0 w 3657600"/>
              <a:gd name="connsiteY0" fmla="*/ 2762250 h 3657600"/>
              <a:gd name="connsiteX1" fmla="*/ 85698 w 3657600"/>
              <a:gd name="connsiteY1" fmla="*/ 2762250 h 3657600"/>
              <a:gd name="connsiteX2" fmla="*/ 85698 w 3657600"/>
              <a:gd name="connsiteY2" fmla="*/ 3571902 h 3657600"/>
              <a:gd name="connsiteX3" fmla="*/ 3571902 w 3657600"/>
              <a:gd name="connsiteY3" fmla="*/ 3571902 h 3657600"/>
              <a:gd name="connsiteX4" fmla="*/ 3571902 w 3657600"/>
              <a:gd name="connsiteY4" fmla="*/ 2762250 h 3657600"/>
              <a:gd name="connsiteX5" fmla="*/ 3657600 w 3657600"/>
              <a:gd name="connsiteY5" fmla="*/ 2762250 h 3657600"/>
              <a:gd name="connsiteX6" fmla="*/ 3657600 w 3657600"/>
              <a:gd name="connsiteY6" fmla="*/ 3657600 h 3657600"/>
              <a:gd name="connsiteX7" fmla="*/ 0 w 3657600"/>
              <a:gd name="connsiteY7" fmla="*/ 3657600 h 3657600"/>
              <a:gd name="connsiteX8" fmla="*/ 0 w 3657600"/>
              <a:gd name="connsiteY8" fmla="*/ 0 h 3657600"/>
              <a:gd name="connsiteX9" fmla="*/ 3657600 w 3657600"/>
              <a:gd name="connsiteY9" fmla="*/ 0 h 3657600"/>
              <a:gd name="connsiteX10" fmla="*/ 3657600 w 3657600"/>
              <a:gd name="connsiteY10" fmla="*/ 895350 h 3657600"/>
              <a:gd name="connsiteX11" fmla="*/ 3571902 w 3657600"/>
              <a:gd name="connsiteY11" fmla="*/ 895350 h 3657600"/>
              <a:gd name="connsiteX12" fmla="*/ 3571902 w 3657600"/>
              <a:gd name="connsiteY12" fmla="*/ 85698 h 3657600"/>
              <a:gd name="connsiteX13" fmla="*/ 85698 w 3657600"/>
              <a:gd name="connsiteY13" fmla="*/ 85698 h 3657600"/>
              <a:gd name="connsiteX14" fmla="*/ 85698 w 3657600"/>
              <a:gd name="connsiteY14" fmla="*/ 895350 h 3657600"/>
              <a:gd name="connsiteX15" fmla="*/ 0 w 3657600"/>
              <a:gd name="connsiteY15" fmla="*/ 89535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0" h="3657600">
                <a:moveTo>
                  <a:pt x="0" y="2762250"/>
                </a:moveTo>
                <a:lnTo>
                  <a:pt x="85698" y="2762250"/>
                </a:lnTo>
                <a:lnTo>
                  <a:pt x="85698" y="3571902"/>
                </a:lnTo>
                <a:lnTo>
                  <a:pt x="3571902" y="3571902"/>
                </a:lnTo>
                <a:lnTo>
                  <a:pt x="3571902" y="2762250"/>
                </a:lnTo>
                <a:lnTo>
                  <a:pt x="3657600" y="2762250"/>
                </a:lnTo>
                <a:lnTo>
                  <a:pt x="3657600" y="3657600"/>
                </a:lnTo>
                <a:lnTo>
                  <a:pt x="0" y="3657600"/>
                </a:lnTo>
                <a:close/>
                <a:moveTo>
                  <a:pt x="0" y="0"/>
                </a:moveTo>
                <a:lnTo>
                  <a:pt x="3657600" y="0"/>
                </a:lnTo>
                <a:lnTo>
                  <a:pt x="3657600" y="895350"/>
                </a:lnTo>
                <a:lnTo>
                  <a:pt x="3571902" y="895350"/>
                </a:lnTo>
                <a:lnTo>
                  <a:pt x="3571902" y="85698"/>
                </a:lnTo>
                <a:lnTo>
                  <a:pt x="85698" y="85698"/>
                </a:lnTo>
                <a:lnTo>
                  <a:pt x="85698" y="895350"/>
                </a:lnTo>
                <a:lnTo>
                  <a:pt x="0" y="89535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02128" y="2073138"/>
            <a:ext cx="3578224" cy="156966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코로나 </a:t>
            </a:r>
            <a:r>
              <a:rPr kumimoji="0" lang="en-US" altLang="ko-KR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19</a:t>
            </a: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와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60000"/>
                    <a:lumOff val="40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국민 청원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7330814" y="5410931"/>
            <a:ext cx="4344647" cy="1197233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975545" y="5364448"/>
            <a:ext cx="38203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중국언어문화전공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201701336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rPr>
              <a:t>박건호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+mn-cs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8582025" y="3381375"/>
            <a:ext cx="2095500" cy="0"/>
          </a:xfrm>
          <a:prstGeom prst="line">
            <a:avLst/>
          </a:prstGeom>
          <a:ln w="28575" algn="ctr">
            <a:solidFill>
              <a:srgbClr val="002060">
                <a:alpha val="3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590675" y="3371850"/>
            <a:ext cx="2095500" cy="0"/>
          </a:xfrm>
          <a:prstGeom prst="line">
            <a:avLst/>
          </a:prstGeom>
          <a:ln w="28575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9458325" y="3314700"/>
            <a:ext cx="1333500" cy="0"/>
          </a:xfrm>
          <a:prstGeom prst="line">
            <a:avLst/>
          </a:prstGeom>
          <a:ln w="28575" algn="ctr">
            <a:solidFill>
              <a:srgbClr val="002060">
                <a:alpha val="3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0115550" y="3457575"/>
            <a:ext cx="561975" cy="0"/>
          </a:xfrm>
          <a:prstGeom prst="line">
            <a:avLst/>
          </a:prstGeom>
          <a:ln w="28575" algn="ctr">
            <a:solidFill>
              <a:srgbClr val="002060">
                <a:alpha val="3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361950" y="2914650"/>
            <a:ext cx="3324225" cy="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410400" y="2811600"/>
            <a:ext cx="3322800" cy="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8534400" y="2800350"/>
            <a:ext cx="3324225" cy="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8582025" y="2695575"/>
            <a:ext cx="3324225" cy="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 descr="한국외대 편입 정보 완전 정복!!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2784" y="5633015"/>
            <a:ext cx="864031" cy="834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6577579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762" y="340796"/>
            <a:ext cx="2674016" cy="1569660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 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분석결과</a:t>
            </a:r>
          </a:p>
        </p:txBody>
      </p:sp>
      <p:sp>
        <p:nvSpPr>
          <p:cNvPr id="11" name="TextBox 13"/>
          <p:cNvSpPr txBox="1"/>
          <p:nvPr/>
        </p:nvSpPr>
        <p:spPr>
          <a:xfrm>
            <a:off x="3273180" y="479295"/>
            <a:ext cx="70963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defTabSz="914400" latinLnBrk="1"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2. 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국민 청원 전 분야 데이터</a:t>
            </a:r>
            <a:endParaRPr lang="en-US" altLang="ko-KR" sz="3600" b="1" spc="-150" dirty="0">
              <a:solidFill>
                <a:srgbClr val="00002F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lvl="0" algn="ctr" defTabSz="914400" latinLnBrk="1"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형태소 분석</a:t>
            </a:r>
          </a:p>
        </p:txBody>
      </p:sp>
      <p:sp>
        <p:nvSpPr>
          <p:cNvPr id="10" name="순서도: 수행의 시작/종료 9"/>
          <p:cNvSpPr/>
          <p:nvPr/>
        </p:nvSpPr>
        <p:spPr>
          <a:xfrm>
            <a:off x="6096000" y="2257382"/>
            <a:ext cx="5243912" cy="1949429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rgbClr val="002060"/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코로나 발병 이후  코로나에 관한 정부 정책에 대한 관심도가 폭발적으로 증가하였다</a:t>
            </a:r>
            <a:r>
              <a:rPr lang="en-US" altLang="ko-KR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.</a:t>
            </a:r>
            <a:endParaRPr kumimoji="0" lang="ko-KR" altLang="en-US" sz="2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erif KR Medium" panose="02020500000000000000" pitchFamily="18" charset="-127"/>
              <a:ea typeface="Noto Serif KR Medium" panose="02020500000000000000" pitchFamily="18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8DF641-6C32-4775-A24F-FABCC7758AF7}"/>
              </a:ext>
            </a:extLst>
          </p:cNvPr>
          <p:cNvSpPr txBox="1"/>
          <p:nvPr/>
        </p:nvSpPr>
        <p:spPr>
          <a:xfrm>
            <a:off x="-341188" y="2849309"/>
            <a:ext cx="615099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rgbClr val="00002F"/>
                </a:solidFill>
                <a:ea typeface="나눔스퀘어_ac ExtraBold" panose="020B0600000101010101" pitchFamily="50" charset="-127"/>
              </a:rPr>
              <a:t>코로나 발병 이후</a:t>
            </a:r>
            <a:endParaRPr lang="en-US" altLang="ko-KR" sz="3200" b="1" spc="-150" dirty="0">
              <a:solidFill>
                <a:srgbClr val="00002F"/>
              </a:solidFill>
              <a:ea typeface="나눔스퀘어_ac ExtraBold" panose="020B0600000101010101" pitchFamily="50" charset="-127"/>
            </a:endParaRPr>
          </a:p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ea typeface="나눔스퀘어_ac ExtraBold" panose="020B0600000101010101" pitchFamily="50" charset="-127"/>
              </a:rPr>
              <a:t>“</a:t>
            </a:r>
            <a:r>
              <a:rPr lang="ko-KR" altLang="en-US" sz="3200" b="1" spc="-150" dirty="0">
                <a:solidFill>
                  <a:srgbClr val="00002F"/>
                </a:solidFill>
                <a:ea typeface="나눔스퀘어_ac ExtraBold" panose="020B0600000101010101" pitchFamily="50" charset="-127"/>
              </a:rPr>
              <a:t>코로나</a:t>
            </a:r>
            <a:r>
              <a:rPr lang="en-US" altLang="ko-KR" sz="3200" b="1" spc="-150" dirty="0">
                <a:solidFill>
                  <a:srgbClr val="00002F"/>
                </a:solidFill>
                <a:ea typeface="나눔스퀘어_ac ExtraBold" panose="020B0600000101010101" pitchFamily="50" charset="-127"/>
              </a:rPr>
              <a:t>”</a:t>
            </a:r>
            <a:r>
              <a:rPr lang="ko-KR" altLang="en-US" sz="3200" b="1" spc="-150" dirty="0">
                <a:solidFill>
                  <a:srgbClr val="00002F"/>
                </a:solidFill>
                <a:ea typeface="나눔스퀘어_ac ExtraBold" panose="020B0600000101010101" pitchFamily="50" charset="-127"/>
              </a:rPr>
              <a:t>최다 등장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319858-621E-45A9-B376-4EF8C5FA1C44}"/>
              </a:ext>
            </a:extLst>
          </p:cNvPr>
          <p:cNvSpPr txBox="1"/>
          <p:nvPr/>
        </p:nvSpPr>
        <p:spPr>
          <a:xfrm>
            <a:off x="-558004" y="4865381"/>
            <a:ext cx="658462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rgbClr val="00002F"/>
                </a:solidFill>
                <a:ea typeface="나눔스퀘어_ac ExtraBold" panose="020B0600000101010101" pitchFamily="50" charset="-127"/>
              </a:rPr>
              <a:t>코로나 관련 단어들도</a:t>
            </a:r>
            <a:endParaRPr lang="en-US" altLang="ko-KR" sz="3200" b="1" spc="-150" dirty="0">
              <a:solidFill>
                <a:srgbClr val="00002F"/>
              </a:solidFill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3200" b="1" spc="-150" dirty="0">
                <a:solidFill>
                  <a:srgbClr val="00002F"/>
                </a:solidFill>
                <a:ea typeface="나눔스퀘어_ac ExtraBold" panose="020B0600000101010101" pitchFamily="50" charset="-127"/>
              </a:rPr>
              <a:t> </a:t>
            </a:r>
            <a:r>
              <a:rPr lang="ko-KR" altLang="en-US" sz="3200" b="1" spc="-150" dirty="0" err="1">
                <a:solidFill>
                  <a:srgbClr val="00002F"/>
                </a:solidFill>
                <a:ea typeface="나눔스퀘어_ac ExtraBold" panose="020B0600000101010101" pitchFamily="50" charset="-127"/>
              </a:rPr>
              <a:t>고순위권</a:t>
            </a:r>
            <a:r>
              <a:rPr lang="ko-KR" altLang="en-US" sz="3200" b="1" spc="-150" dirty="0">
                <a:solidFill>
                  <a:srgbClr val="00002F"/>
                </a:solidFill>
                <a:ea typeface="나눔스퀘어_ac ExtraBold" panose="020B0600000101010101" pitchFamily="50" charset="-127"/>
              </a:rPr>
              <a:t> 차지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0AF99B5E-A42F-4885-993C-FCE555C9BD98}"/>
              </a:ext>
            </a:extLst>
          </p:cNvPr>
          <p:cNvSpPr/>
          <p:nvPr/>
        </p:nvSpPr>
        <p:spPr>
          <a:xfrm>
            <a:off x="6096000" y="4429276"/>
            <a:ext cx="5243912" cy="1949429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rgbClr val="002060"/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코로나 관련 </a:t>
            </a:r>
            <a:r>
              <a:rPr lang="ko-KR" altLang="en-US" sz="2800" b="1" spc="-150" dirty="0" err="1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청원글이</a:t>
            </a:r>
            <a:endParaRPr lang="en-US" altLang="ko-KR" sz="2800" b="1" spc="-150" dirty="0">
              <a:solidFill>
                <a:prstClr val="white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국민 청원 게</a:t>
            </a:r>
            <a:r>
              <a:rPr lang="ko-KR" altLang="en-US" sz="2800" b="1" spc="-150" dirty="0" err="1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시글의</a:t>
            </a: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 </a:t>
            </a:r>
            <a:endParaRPr lang="en-US" altLang="ko-KR" sz="2800" b="1" spc="-150" dirty="0">
              <a:solidFill>
                <a:prstClr val="white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다수를 차지하였다</a:t>
            </a:r>
            <a:r>
              <a:rPr lang="en-US" altLang="ko-KR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.</a:t>
            </a:r>
            <a:endParaRPr kumimoji="0" lang="ko-KR" altLang="en-US" sz="2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erif KR Medium" panose="02020500000000000000" pitchFamily="18" charset="-127"/>
              <a:ea typeface="Noto Serif KR Medium" panose="02020500000000000000" pitchFamily="18" charset="-127"/>
              <a:cs typeface="+mn-cs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2CA78433-DC5A-490B-AED6-08465DAEE30A}"/>
              </a:ext>
            </a:extLst>
          </p:cNvPr>
          <p:cNvSpPr/>
          <p:nvPr/>
        </p:nvSpPr>
        <p:spPr>
          <a:xfrm>
            <a:off x="4895402" y="3249652"/>
            <a:ext cx="914400" cy="4347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081769FB-0874-418A-A40A-ECE027E7F2A4}"/>
              </a:ext>
            </a:extLst>
          </p:cNvPr>
          <p:cNvSpPr/>
          <p:nvPr/>
        </p:nvSpPr>
        <p:spPr>
          <a:xfrm>
            <a:off x="4895402" y="5186625"/>
            <a:ext cx="914400" cy="4347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6072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/>
      <p:bldP spid="15" grpId="0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762" y="340796"/>
            <a:ext cx="2674016" cy="1569660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 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분석결과</a:t>
            </a: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67211F2C-BC73-4FE3-8D7D-E618D8E216F9}"/>
              </a:ext>
            </a:extLst>
          </p:cNvPr>
          <p:cNvSpPr txBox="1"/>
          <p:nvPr/>
        </p:nvSpPr>
        <p:spPr>
          <a:xfrm>
            <a:off x="7126274" y="5589694"/>
            <a:ext cx="35879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3600" b="1" i="0" u="none" strike="noStrike" kern="1200" cap="none" spc="-150" normalizeH="0" baseline="0" noProof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코로나 이후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9F6079F3-73C5-41E0-A7F9-FA9D5AE897CE}"/>
              </a:ext>
            </a:extLst>
          </p:cNvPr>
          <p:cNvSpPr txBox="1"/>
          <p:nvPr/>
        </p:nvSpPr>
        <p:spPr>
          <a:xfrm>
            <a:off x="1930856" y="5670099"/>
            <a:ext cx="42023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코로나 이전</a:t>
            </a: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1F796E9D-5019-4035-9517-9A68143D8772}"/>
              </a:ext>
            </a:extLst>
          </p:cNvPr>
          <p:cNvSpPr txBox="1"/>
          <p:nvPr/>
        </p:nvSpPr>
        <p:spPr>
          <a:xfrm>
            <a:off x="3271747" y="541570"/>
            <a:ext cx="70963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3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.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보건복지 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분야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데이터</a:t>
            </a:r>
            <a:endParaRPr kumimoji="0" lang="en-US" altLang="ko-KR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형태소 분석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(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동사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)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B8441EA-CB7F-4C17-A0D4-6D2439A94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322" y="1910456"/>
            <a:ext cx="3673398" cy="367339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0E803DB-6A79-40A4-8BF5-EE40DC9FA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473" y="1910456"/>
            <a:ext cx="3673398" cy="367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099274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762" y="340796"/>
            <a:ext cx="2674016" cy="1569660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 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분석결과</a:t>
            </a:r>
          </a:p>
        </p:txBody>
      </p:sp>
      <p:sp>
        <p:nvSpPr>
          <p:cNvPr id="11" name="TextBox 13"/>
          <p:cNvSpPr txBox="1"/>
          <p:nvPr/>
        </p:nvSpPr>
        <p:spPr>
          <a:xfrm>
            <a:off x="3273180" y="479295"/>
            <a:ext cx="70963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3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.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보건복지 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분야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데이터</a:t>
            </a:r>
            <a:endParaRPr kumimoji="0" lang="en-US" altLang="ko-KR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형태소 분석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(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동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사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)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67211F2C-BC73-4FE3-8D7D-E618D8E216F9}"/>
              </a:ext>
            </a:extLst>
          </p:cNvPr>
          <p:cNvSpPr txBox="1"/>
          <p:nvPr/>
        </p:nvSpPr>
        <p:spPr>
          <a:xfrm>
            <a:off x="7109155" y="6315411"/>
            <a:ext cx="35879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코로나 이후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9F6079F3-73C5-41E0-A7F9-FA9D5AE897CE}"/>
              </a:ext>
            </a:extLst>
          </p:cNvPr>
          <p:cNvSpPr txBox="1"/>
          <p:nvPr/>
        </p:nvSpPr>
        <p:spPr>
          <a:xfrm>
            <a:off x="1987406" y="6315411"/>
            <a:ext cx="42023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코로나 이전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78E7E76-97EA-4E42-B591-272ECE22B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482" y="1895811"/>
            <a:ext cx="4867275" cy="4419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91CE1B5-EF9F-41F5-8CFA-D4DE19401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8907" y="1895811"/>
            <a:ext cx="462915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0594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1618986491"/>
              </p:ext>
            </p:extLst>
          </p:nvPr>
        </p:nvGraphicFramePr>
        <p:xfrm>
          <a:off x="819762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71762" y="340796"/>
            <a:ext cx="2674016" cy="1569660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 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분석결과</a:t>
            </a:r>
          </a:p>
        </p:txBody>
      </p:sp>
      <p:sp>
        <p:nvSpPr>
          <p:cNvPr id="21" name="TextBox 13"/>
          <p:cNvSpPr txBox="1"/>
          <p:nvPr/>
        </p:nvSpPr>
        <p:spPr>
          <a:xfrm>
            <a:off x="3320641" y="2558342"/>
            <a:ext cx="31262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+804%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163D6EB7-BC8B-4521-9524-FF5EDDA47CA2}"/>
              </a:ext>
            </a:extLst>
          </p:cNvPr>
          <p:cNvSpPr/>
          <p:nvPr/>
        </p:nvSpPr>
        <p:spPr>
          <a:xfrm>
            <a:off x="171762" y="5043349"/>
            <a:ext cx="3289473" cy="1593721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고딕"/>
                <a:ea typeface="나눔스퀘어_ac ExtraBold" panose="020B0600000101010101"/>
              </a:rPr>
              <a:t>바람을 담은 </a:t>
            </a:r>
            <a:endParaRPr lang="en-US" altLang="ko-KR" sz="2800" dirty="0">
              <a:solidFill>
                <a:prstClr val="white"/>
              </a:solidFill>
              <a:latin typeface="나눔고딕"/>
              <a:ea typeface="나눔스퀘어_ac ExtraBold" panose="020B0600000101010101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고딕"/>
                <a:ea typeface="나눔스퀘어_ac ExtraBold" panose="020B0600000101010101"/>
              </a:rPr>
              <a:t>동사의 출현빈도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"/>
              <a:ea typeface="나눔스퀘어_ac ExtraBold" panose="020B0600000101010101"/>
            </a:endParaRPr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58F965EE-00E6-4A04-8675-67D390182858}"/>
              </a:ext>
            </a:extLst>
          </p:cNvPr>
          <p:cNvSpPr/>
          <p:nvPr/>
        </p:nvSpPr>
        <p:spPr>
          <a:xfrm>
            <a:off x="8874492" y="572258"/>
            <a:ext cx="2993458" cy="2676395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rgbClr val="002060"/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국민청원 게시글 </a:t>
            </a:r>
            <a:endParaRPr lang="en-US" altLang="ko-KR" sz="2400" b="1" spc="-150" dirty="0">
              <a:solidFill>
                <a:prstClr val="white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증가율에 비해 </a:t>
            </a:r>
            <a:endParaRPr lang="en-US" altLang="ko-KR" sz="2400" b="1" spc="-150" dirty="0">
              <a:solidFill>
                <a:prstClr val="white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바람을 담은 동사가 압도적인 증가율을 보인다</a:t>
            </a:r>
            <a:r>
              <a:rPr lang="en-US" altLang="ko-KR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.</a:t>
            </a:r>
            <a:endParaRPr kumimoji="0" lang="ko-KR" altLang="en-US" sz="2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erif KR Medium" panose="02020500000000000000" pitchFamily="18" charset="-127"/>
              <a:ea typeface="Noto Serif KR Medium" panose="02020500000000000000" pitchFamily="18" charset="-127"/>
              <a:cs typeface="+mn-cs"/>
            </a:endParaRP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F8DD355A-E8E1-468A-9EF7-0C6076FFA49E}"/>
              </a:ext>
            </a:extLst>
          </p:cNvPr>
          <p:cNvSpPr txBox="1"/>
          <p:nvPr/>
        </p:nvSpPr>
        <p:spPr>
          <a:xfrm>
            <a:off x="2547848" y="305279"/>
            <a:ext cx="70963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3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.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보건복지 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분야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데이터</a:t>
            </a:r>
            <a:endParaRPr lang="en-US" altLang="ko-KR" sz="3600" b="1" spc="-150" dirty="0">
              <a:solidFill>
                <a:srgbClr val="00002F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형태소 분석</a:t>
            </a: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(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동사</a:t>
            </a: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15485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0" y="3076575"/>
            <a:ext cx="3781425" cy="3781425"/>
          </a:xfrm>
          <a:prstGeom prst="rtTriangle">
            <a:avLst/>
          </a:prstGeom>
          <a:solidFill>
            <a:srgbClr val="0070C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1" name="그룹 3"/>
          <p:cNvGrpSpPr/>
          <p:nvPr/>
        </p:nvGrpSpPr>
        <p:grpSpPr>
          <a:xfrm>
            <a:off x="1188527" y="905164"/>
            <a:ext cx="3477741" cy="2959946"/>
            <a:chOff x="4336530" y="302843"/>
            <a:chExt cx="3555217" cy="3386802"/>
          </a:xfrm>
        </p:grpSpPr>
        <p:sp>
          <p:nvSpPr>
            <p:cNvPr id="32" name="직각 삼각형 5"/>
            <p:cNvSpPr/>
            <p:nvPr/>
          </p:nvSpPr>
          <p:spPr>
            <a:xfrm rot="18897692">
              <a:off x="4507961" y="477288"/>
              <a:ext cx="3212357" cy="3212357"/>
            </a:xfrm>
            <a:prstGeom prst="rtTriangle">
              <a:avLst/>
            </a:prstGeom>
            <a:solidFill>
              <a:srgbClr val="0070C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3" name="직각 삼각형 7"/>
            <p:cNvSpPr/>
            <p:nvPr/>
          </p:nvSpPr>
          <p:spPr>
            <a:xfrm rot="8096888">
              <a:off x="4507965" y="302842"/>
              <a:ext cx="3212356" cy="3212357"/>
            </a:xfrm>
            <a:prstGeom prst="rtTriangle">
              <a:avLst/>
            </a:prstGeom>
            <a:solidFill>
              <a:srgbClr val="0070C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4" name="TextBox 20"/>
            <p:cNvSpPr txBox="1"/>
            <p:nvPr/>
          </p:nvSpPr>
          <p:spPr>
            <a:xfrm>
              <a:off x="4336530" y="1097020"/>
              <a:ext cx="3555217" cy="2482737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ko-KR" altLang="en-US" sz="45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/>
                </a:rPr>
                <a:t>결론</a:t>
              </a:r>
              <a:r>
                <a:rPr kumimoji="0" lang="en-US" altLang="ko-KR" sz="45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/>
                </a:rPr>
                <a:t>: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ko-KR" altLang="en-US" sz="45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/>
                </a:rPr>
                <a:t>데이터</a:t>
              </a:r>
              <a:r>
                <a:rPr lang="en-US" altLang="ko-KR" sz="4500" b="1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나눔스퀘어_ac ExtraBold" panose="020B0600000101010101" pitchFamily="50" charset="-127"/>
                  <a:ea typeface="나눔스퀘어_ac ExtraBold" panose="020B0600000101010101"/>
                </a:rPr>
                <a:t> </a:t>
              </a:r>
              <a:r>
                <a:rPr lang="ko-KR" altLang="en-US" sz="4500" b="1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나눔스퀘어_ac ExtraBold" panose="020B0600000101010101" pitchFamily="50" charset="-127"/>
                  <a:ea typeface="나눔스퀘어_ac ExtraBold" panose="020B0600000101010101"/>
                </a:rPr>
                <a:t>해석</a:t>
              </a:r>
              <a:endParaRPr kumimoji="0" lang="ko-KR" altLang="en-US" sz="4500" b="1" i="0" u="none" strike="noStrike" kern="1200" cap="none" spc="0" normalizeH="0" baseline="0" noProof="0" dirty="0">
                <a:ln w="9525" cap="flat" cmpd="thickThin" algn="ctr">
                  <a:solidFill>
                    <a:prstClr val="black"/>
                  </a:solidFill>
                  <a:prstDash val="solid"/>
                  <a:round/>
                </a:ln>
                <a:solidFill>
                  <a:srgbClr val="FFC000">
                    <a:lumMod val="10000"/>
                    <a:lumOff val="90000"/>
                  </a:srgbClr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나눔스퀘어_ac ExtraBold" panose="020B0600000101010101" pitchFamily="50" charset="-127"/>
                <a:ea typeface="나눔스퀘어_ac ExtraBold" panose="020B0600000101010101"/>
              </a:endParaRPr>
            </a:p>
          </p:txBody>
        </p:sp>
      </p:grpSp>
      <p:cxnSp>
        <p:nvCxnSpPr>
          <p:cNvPr id="13" name="직선 연결선 12"/>
          <p:cNvCxnSpPr/>
          <p:nvPr/>
        </p:nvCxnSpPr>
        <p:spPr>
          <a:xfrm>
            <a:off x="7768732" y="2742589"/>
            <a:ext cx="2790000" cy="611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6868709" y="2886362"/>
            <a:ext cx="2120016" cy="3487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5413720" y="6159260"/>
            <a:ext cx="2713200" cy="2264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8062031" y="3076575"/>
            <a:ext cx="1142354" cy="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5413720" y="5925736"/>
            <a:ext cx="2488076" cy="611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7334536" y="5758959"/>
            <a:ext cx="2102762" cy="12113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V="1">
            <a:off x="6201600" y="6064370"/>
            <a:ext cx="2191902" cy="1089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59480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762" y="340796"/>
            <a:ext cx="2674016" cy="830997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결론</a:t>
            </a:r>
          </a:p>
        </p:txBody>
      </p:sp>
      <p:sp>
        <p:nvSpPr>
          <p:cNvPr id="19" name="순서도: 수행의 시작/종료 18">
            <a:extLst>
              <a:ext uri="{FF2B5EF4-FFF2-40B4-BE49-F238E27FC236}">
                <a16:creationId xmlns:a16="http://schemas.microsoft.com/office/drawing/2014/main" id="{D9E60A0D-C0EF-48DF-9C1C-7D4D756D1964}"/>
              </a:ext>
            </a:extLst>
          </p:cNvPr>
          <p:cNvSpPr/>
          <p:nvPr/>
        </p:nvSpPr>
        <p:spPr>
          <a:xfrm>
            <a:off x="3249169" y="1271243"/>
            <a:ext cx="6481772" cy="1958034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rgbClr val="002060"/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latinLnBrk="1">
              <a:defRPr/>
            </a:pP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정부 정책에 대한 국민적 관심 상승</a:t>
            </a:r>
            <a:r>
              <a:rPr lang="en-US" altLang="ko-KR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,</a:t>
            </a:r>
          </a:p>
          <a:p>
            <a:pPr lvl="0" algn="ctr" defTabSz="914400" latinLnBrk="1">
              <a:defRPr/>
            </a:pP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특히 코로나 및 보건 복지 분야에 관한 </a:t>
            </a:r>
          </a:p>
          <a:p>
            <a:pPr lvl="0" algn="ctr" defTabSz="914400" latinLnBrk="1">
              <a:defRPr/>
            </a:pP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정부 정책의 국민적 관심 증가</a:t>
            </a: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14CADCF4-4E63-44DE-8ACA-4AC8629254F3}"/>
              </a:ext>
            </a:extLst>
          </p:cNvPr>
          <p:cNvSpPr/>
          <p:nvPr/>
        </p:nvSpPr>
        <p:spPr>
          <a:xfrm>
            <a:off x="6069769" y="3628723"/>
            <a:ext cx="991402" cy="11935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3">
            <a:extLst>
              <a:ext uri="{FF2B5EF4-FFF2-40B4-BE49-F238E27FC236}">
                <a16:creationId xmlns:a16="http://schemas.microsoft.com/office/drawing/2014/main" id="{4320C1F9-84A2-40D0-9667-8B9DB3E41450}"/>
              </a:ext>
            </a:extLst>
          </p:cNvPr>
          <p:cNvSpPr txBox="1"/>
          <p:nvPr/>
        </p:nvSpPr>
        <p:spPr>
          <a:xfrm>
            <a:off x="2191224" y="433128"/>
            <a:ext cx="8748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1.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결론 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1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EC08F6-EAC9-41A5-9982-D5A62655905E}"/>
              </a:ext>
            </a:extLst>
          </p:cNvPr>
          <p:cNvSpPr txBox="1"/>
          <p:nvPr/>
        </p:nvSpPr>
        <p:spPr>
          <a:xfrm>
            <a:off x="2777666" y="5109703"/>
            <a:ext cx="74247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i="1" spc="-150" dirty="0">
                <a:solidFill>
                  <a:srgbClr val="002060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대한민국의 높은 참여 민주주의 의식 상징</a:t>
            </a:r>
          </a:p>
        </p:txBody>
      </p:sp>
    </p:spTree>
    <p:extLst>
      <p:ext uri="{BB962C8B-B14F-4D97-AF65-F5344CB8AC3E}">
        <p14:creationId xmlns:p14="http://schemas.microsoft.com/office/powerpoint/2010/main" val="24007843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762" y="340796"/>
            <a:ext cx="2674016" cy="830997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결론</a:t>
            </a:r>
          </a:p>
        </p:txBody>
      </p:sp>
      <p:sp>
        <p:nvSpPr>
          <p:cNvPr id="19" name="순서도: 수행의 시작/종료 18">
            <a:extLst>
              <a:ext uri="{FF2B5EF4-FFF2-40B4-BE49-F238E27FC236}">
                <a16:creationId xmlns:a16="http://schemas.microsoft.com/office/drawing/2014/main" id="{D9E60A0D-C0EF-48DF-9C1C-7D4D756D1964}"/>
              </a:ext>
            </a:extLst>
          </p:cNvPr>
          <p:cNvSpPr/>
          <p:nvPr/>
        </p:nvSpPr>
        <p:spPr>
          <a:xfrm>
            <a:off x="122212" y="1526988"/>
            <a:ext cx="4018896" cy="1660948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rgbClr val="002060"/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latinLnBrk="1">
              <a:defRPr/>
            </a:pPr>
            <a:r>
              <a:rPr lang="ko-KR" altLang="en-US" sz="24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코로나 관련 </a:t>
            </a:r>
            <a:r>
              <a:rPr lang="ko-KR" altLang="en-US" sz="2400" b="1" spc="-150" dirty="0" err="1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청원글이</a:t>
            </a:r>
            <a:r>
              <a:rPr lang="ko-KR" altLang="en-US" sz="24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 국민 청원 게시글의 다수 차지 </a:t>
            </a:r>
          </a:p>
        </p:txBody>
      </p:sp>
      <p:sp>
        <p:nvSpPr>
          <p:cNvPr id="20" name="TextBox 13">
            <a:extLst>
              <a:ext uri="{FF2B5EF4-FFF2-40B4-BE49-F238E27FC236}">
                <a16:creationId xmlns:a16="http://schemas.microsoft.com/office/drawing/2014/main" id="{4320C1F9-84A2-40D0-9667-8B9DB3E41450}"/>
              </a:ext>
            </a:extLst>
          </p:cNvPr>
          <p:cNvSpPr txBox="1"/>
          <p:nvPr/>
        </p:nvSpPr>
        <p:spPr>
          <a:xfrm>
            <a:off x="2191224" y="433128"/>
            <a:ext cx="8748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.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결론 </a:t>
            </a: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272EE9E5-1899-4B87-9359-3DB298231D8F}"/>
              </a:ext>
            </a:extLst>
          </p:cNvPr>
          <p:cNvSpPr/>
          <p:nvPr/>
        </p:nvSpPr>
        <p:spPr>
          <a:xfrm>
            <a:off x="122212" y="3429000"/>
            <a:ext cx="4018896" cy="1753282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rgbClr val="002060"/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latinLnBrk="1">
              <a:defRPr/>
            </a:pPr>
            <a:r>
              <a:rPr lang="ko-KR" altLang="en-US" sz="24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국민청원 게시글 </a:t>
            </a:r>
            <a:endParaRPr lang="en-US" altLang="ko-KR" sz="2400" b="1" spc="-150" dirty="0">
              <a:solidFill>
                <a:prstClr val="white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  <a:p>
            <a:pPr lvl="0" algn="ctr" defTabSz="914400" latinLnBrk="1">
              <a:defRPr/>
            </a:pPr>
            <a:r>
              <a:rPr lang="ko-KR" altLang="en-US" sz="24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증가율에 비해 </a:t>
            </a:r>
            <a:endParaRPr lang="en-US" altLang="ko-KR" sz="2400" b="1" spc="-150" dirty="0">
              <a:solidFill>
                <a:prstClr val="white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  <a:p>
            <a:pPr lvl="0" algn="ctr" defTabSz="914400" latinLnBrk="1">
              <a:defRPr/>
            </a:pPr>
            <a:r>
              <a:rPr lang="ko-KR" altLang="en-US" sz="24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바람을 담은 동사가</a:t>
            </a:r>
            <a:endParaRPr lang="en-US" altLang="ko-KR" sz="2400" b="1" spc="-150" dirty="0">
              <a:solidFill>
                <a:prstClr val="white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  <a:p>
            <a:pPr lvl="0" algn="ctr" defTabSz="914400" latinLnBrk="1">
              <a:defRPr/>
            </a:pPr>
            <a:r>
              <a:rPr lang="ko-KR" altLang="en-US" sz="24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 압도적인 증가율을 보인다</a:t>
            </a:r>
            <a:endParaRPr lang="ko-KR" altLang="en-US" sz="2800" b="1" spc="-150" dirty="0">
              <a:solidFill>
                <a:prstClr val="white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</p:txBody>
      </p:sp>
      <p:sp>
        <p:nvSpPr>
          <p:cNvPr id="3" name="더하기 기호 2">
            <a:extLst>
              <a:ext uri="{FF2B5EF4-FFF2-40B4-BE49-F238E27FC236}">
                <a16:creationId xmlns:a16="http://schemas.microsoft.com/office/drawing/2014/main" id="{08394066-01C7-4BBA-B995-E476F9F3253D}"/>
              </a:ext>
            </a:extLst>
          </p:cNvPr>
          <p:cNvSpPr/>
          <p:nvPr/>
        </p:nvSpPr>
        <p:spPr>
          <a:xfrm>
            <a:off x="1848856" y="2964829"/>
            <a:ext cx="565608" cy="60331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같음 기호 4">
            <a:extLst>
              <a:ext uri="{FF2B5EF4-FFF2-40B4-BE49-F238E27FC236}">
                <a16:creationId xmlns:a16="http://schemas.microsoft.com/office/drawing/2014/main" id="{15252AEB-6CBC-4B6A-84F3-89C16CA7FADF}"/>
              </a:ext>
            </a:extLst>
          </p:cNvPr>
          <p:cNvSpPr/>
          <p:nvPr/>
        </p:nvSpPr>
        <p:spPr>
          <a:xfrm>
            <a:off x="4141108" y="3050864"/>
            <a:ext cx="626115" cy="51728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15B87C-F343-45F4-AB4D-E828D6E23B21}"/>
              </a:ext>
            </a:extLst>
          </p:cNvPr>
          <p:cNvSpPr txBox="1"/>
          <p:nvPr/>
        </p:nvSpPr>
        <p:spPr>
          <a:xfrm>
            <a:off x="4454164" y="4976459"/>
            <a:ext cx="742477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i="1" spc="-150" dirty="0">
                <a:solidFill>
                  <a:srgbClr val="002060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나쁜 민주주의의 표본인 </a:t>
            </a:r>
            <a:endParaRPr lang="en-US" altLang="ko-KR" sz="2800" b="1" i="1" spc="-150" dirty="0">
              <a:solidFill>
                <a:srgbClr val="002060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i="1" spc="-150" dirty="0">
                <a:solidFill>
                  <a:srgbClr val="002060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안 좋은 포퓰리즘이나 중우정치로 이어질 가능성</a:t>
            </a:r>
          </a:p>
        </p:txBody>
      </p: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D473B2C8-5017-4930-998C-93336DE788CF}"/>
              </a:ext>
            </a:extLst>
          </p:cNvPr>
          <p:cNvSpPr/>
          <p:nvPr/>
        </p:nvSpPr>
        <p:spPr>
          <a:xfrm>
            <a:off x="4810008" y="2287469"/>
            <a:ext cx="6481772" cy="1958034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rgbClr val="002060"/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latinLnBrk="1">
              <a:defRPr/>
            </a:pP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다수의 코로나 관련 </a:t>
            </a:r>
            <a:r>
              <a:rPr lang="ko-KR" altLang="en-US" sz="2800" b="1" spc="-150" dirty="0" err="1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청원글을</a:t>
            </a: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 이루는 주요 내용은</a:t>
            </a:r>
          </a:p>
          <a:p>
            <a:pPr lvl="0" algn="ctr" defTabSz="914400" latinLnBrk="1">
              <a:defRPr/>
            </a:pPr>
            <a:r>
              <a:rPr lang="ko-KR" altLang="en-US" sz="2800" b="1" spc="-150" dirty="0">
                <a:solidFill>
                  <a:prstClr val="white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 개인적 희망이나 애로사항이 많다</a:t>
            </a: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2F67066A-E4E5-43FA-87E4-1797FC258D18}"/>
              </a:ext>
            </a:extLst>
          </p:cNvPr>
          <p:cNvSpPr/>
          <p:nvPr/>
        </p:nvSpPr>
        <p:spPr>
          <a:xfrm>
            <a:off x="7742347" y="4051065"/>
            <a:ext cx="848412" cy="7352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6652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6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762" y="340796"/>
            <a:ext cx="2674016" cy="830997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결론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7081D1-436E-4311-85D0-89AEC0134170}"/>
              </a:ext>
            </a:extLst>
          </p:cNvPr>
          <p:cNvSpPr txBox="1"/>
          <p:nvPr/>
        </p:nvSpPr>
        <p:spPr>
          <a:xfrm>
            <a:off x="631814" y="2968006"/>
            <a:ext cx="1118551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600" b="1" spc="-150" dirty="0">
                <a:solidFill>
                  <a:srgbClr val="002060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어떠한 문제 발생 시</a:t>
            </a:r>
            <a:r>
              <a:rPr lang="en-US" altLang="ko-KR" sz="3600" b="1" spc="-150" dirty="0">
                <a:solidFill>
                  <a:srgbClr val="002060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, </a:t>
            </a:r>
            <a:r>
              <a:rPr lang="ko-KR" altLang="en-US" sz="3600" b="1" spc="-150" dirty="0">
                <a:solidFill>
                  <a:srgbClr val="002060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민주적 방식으로 해결하고자 하는 높은 대한민국의 민주 시민의식은 합리적인 사고를 통해 더욱 성숙될 수 있다</a:t>
            </a:r>
            <a:r>
              <a:rPr lang="en-US" altLang="ko-KR" sz="3600" b="1" spc="-150" dirty="0">
                <a:solidFill>
                  <a:srgbClr val="002060"/>
                </a:solidFill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.</a:t>
            </a:r>
            <a:endParaRPr lang="ko-KR" altLang="en-US" sz="3600" b="1" spc="-150" dirty="0">
              <a:solidFill>
                <a:srgbClr val="002060"/>
              </a:solidFill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E28B790C-81BD-4D7E-A195-453F33FA7D17}"/>
              </a:ext>
            </a:extLst>
          </p:cNvPr>
          <p:cNvSpPr txBox="1"/>
          <p:nvPr/>
        </p:nvSpPr>
        <p:spPr>
          <a:xfrm>
            <a:off x="1850328" y="433128"/>
            <a:ext cx="8748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3. 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최종 결론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2173897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58992" y="463344"/>
            <a:ext cx="2674016" cy="830997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ko-KR" altLang="en-US" sz="4800" b="1" dirty="0">
                <a:solidFill>
                  <a:srgbClr val="94151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참고문헌</a:t>
            </a:r>
            <a:endParaRPr kumimoji="0" lang="ko-KR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7081D1-436E-4311-85D0-89AEC0134170}"/>
              </a:ext>
            </a:extLst>
          </p:cNvPr>
          <p:cNvSpPr txBox="1"/>
          <p:nvPr/>
        </p:nvSpPr>
        <p:spPr>
          <a:xfrm>
            <a:off x="444740" y="1572838"/>
            <a:ext cx="1130252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  <a:hlinkClick r:id="rId3"/>
              </a:rPr>
              <a:t>1. https://newsis.com/view/?id=NISX20201221_0001278507&amp;cID=10301&amp;pID=10300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</a:rPr>
              <a:t>  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  <a:hlinkClick r:id="rId4"/>
              </a:rPr>
              <a:t>2. http://weekly.chosun.com/client/news/viw.asp?nNewsNumb=002638100004&amp;ctcd=C03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  <a:hlinkClick r:id="rId5"/>
              </a:rPr>
              <a:t>3. http://www.kyeongin.com/main/view.php?key=20201220010004327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</a:rPr>
              <a:t>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  <a:hlinkClick r:id="rId6"/>
              </a:rPr>
              <a:t>4. http://wordcloud.kr/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</a:rPr>
              <a:t>  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92657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0" y="3076575"/>
            <a:ext cx="3781425" cy="3781425"/>
          </a:xfrm>
          <a:prstGeom prst="rtTriangle">
            <a:avLst/>
          </a:prstGeom>
          <a:solidFill>
            <a:srgbClr val="0070C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1" name="그룹 3"/>
          <p:cNvGrpSpPr/>
          <p:nvPr/>
        </p:nvGrpSpPr>
        <p:grpSpPr>
          <a:xfrm>
            <a:off x="4689892" y="1669002"/>
            <a:ext cx="3477741" cy="3025490"/>
            <a:chOff x="7915898" y="1176834"/>
            <a:chExt cx="3555217" cy="3461798"/>
          </a:xfrm>
        </p:grpSpPr>
        <p:sp>
          <p:nvSpPr>
            <p:cNvPr id="32" name="직각 삼각형 5"/>
            <p:cNvSpPr/>
            <p:nvPr/>
          </p:nvSpPr>
          <p:spPr>
            <a:xfrm rot="18897692">
              <a:off x="8255377" y="1426275"/>
              <a:ext cx="3212357" cy="3212357"/>
            </a:xfrm>
            <a:prstGeom prst="rtTriangle">
              <a:avLst/>
            </a:prstGeom>
            <a:solidFill>
              <a:srgbClr val="0070C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3" name="직각 삼각형 7"/>
            <p:cNvSpPr/>
            <p:nvPr/>
          </p:nvSpPr>
          <p:spPr>
            <a:xfrm rot="8096888">
              <a:off x="8087329" y="1176833"/>
              <a:ext cx="3212356" cy="3212357"/>
            </a:xfrm>
            <a:prstGeom prst="rtTriangle">
              <a:avLst/>
            </a:prstGeom>
            <a:solidFill>
              <a:srgbClr val="0070C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4" name="TextBox 20"/>
            <p:cNvSpPr txBox="1"/>
            <p:nvPr/>
          </p:nvSpPr>
          <p:spPr>
            <a:xfrm>
              <a:off x="7915898" y="1648537"/>
              <a:ext cx="3555217" cy="2482737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ko-KR" altLang="en-US" sz="45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00B0F0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/>
                </a:rPr>
                <a:t>감사합니다</a:t>
              </a:r>
              <a:r>
                <a:rPr kumimoji="0" lang="en-US" altLang="ko-KR" sz="45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00B0F0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/>
                </a:rPr>
                <a:t>!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lang="en-US" altLang="ko-KR" sz="4500" b="1" dirty="0">
                <a:ln w="9525" cap="flat" cmpd="thickThin" algn="ctr">
                  <a:solidFill>
                    <a:prstClr val="black"/>
                  </a:solidFill>
                  <a:prstDash val="solid"/>
                  <a:round/>
                </a:ln>
                <a:solidFill>
                  <a:srgbClr val="FFC000">
                    <a:lumMod val="10000"/>
                    <a:lumOff val="90000"/>
                  </a:srgbClr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나눔스퀘어_ac ExtraBold" panose="020B0600000101010101" pitchFamily="50" charset="-127"/>
                <a:ea typeface="나눔스퀘어_ac ExtraBold" panose="020B0600000101010101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ko-KR" altLang="en-US" sz="45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C00000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/>
                </a:rPr>
                <a:t>谢谢</a:t>
              </a:r>
              <a:r>
                <a:rPr kumimoji="0" lang="en-US" altLang="ko-KR" sz="45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C00000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/>
                </a:rPr>
                <a:t>!</a:t>
              </a:r>
              <a:endParaRPr kumimoji="0" lang="ko-KR" altLang="en-US" sz="4500" b="1" i="0" u="none" strike="noStrike" kern="1200" cap="none" spc="0" normalizeH="0" baseline="0" noProof="0" dirty="0">
                <a:ln w="9525" cap="flat" cmpd="thickThin" algn="ctr">
                  <a:solidFill>
                    <a:prstClr val="black"/>
                  </a:solidFill>
                  <a:prstDash val="solid"/>
                  <a:round/>
                </a:ln>
                <a:solidFill>
                  <a:srgbClr val="C00000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나눔스퀘어_ac ExtraBold" panose="020B0600000101010101" pitchFamily="50" charset="-127"/>
                <a:ea typeface="나눔스퀘어_ac ExtraBold" panose="020B0600000101010101"/>
              </a:endParaRPr>
            </a:p>
          </p:txBody>
        </p:sp>
      </p:grpSp>
      <p:cxnSp>
        <p:nvCxnSpPr>
          <p:cNvPr id="13" name="직선 연결선 12"/>
          <p:cNvCxnSpPr/>
          <p:nvPr/>
        </p:nvCxnSpPr>
        <p:spPr>
          <a:xfrm>
            <a:off x="7768732" y="2742589"/>
            <a:ext cx="2790000" cy="611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6868709" y="2886362"/>
            <a:ext cx="2120016" cy="3487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5413720" y="6159260"/>
            <a:ext cx="2713200" cy="2264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8062031" y="3076575"/>
            <a:ext cx="1142354" cy="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5413720" y="5925736"/>
            <a:ext cx="2488076" cy="611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7334536" y="5758959"/>
            <a:ext cx="2102762" cy="12113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V="1">
            <a:off x="6201600" y="6064370"/>
            <a:ext cx="2191902" cy="1089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47089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gradFill flip="xy" rotWithShape="1">
            <a:gsLst>
              <a:gs pos="0">
                <a:schemeClr val="tx1">
                  <a:alpha val="58000"/>
                </a:schemeClr>
              </a:gs>
              <a:gs pos="100000">
                <a:schemeClr val="bg2">
                  <a:lumMod val="70000"/>
                  <a:alpha val="49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0" y="3076575"/>
            <a:ext cx="3781425" cy="3781425"/>
          </a:xfrm>
          <a:prstGeom prst="rtTriangle">
            <a:avLst/>
          </a:prstGeom>
          <a:solidFill>
            <a:srgbClr val="0070C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1" name="그룹 3"/>
          <p:cNvGrpSpPr/>
          <p:nvPr/>
        </p:nvGrpSpPr>
        <p:grpSpPr>
          <a:xfrm>
            <a:off x="830783" y="1036190"/>
            <a:ext cx="3392901" cy="3054404"/>
            <a:chOff x="4336530" y="302841"/>
            <a:chExt cx="3555217" cy="3386803"/>
          </a:xfrm>
        </p:grpSpPr>
        <p:sp>
          <p:nvSpPr>
            <p:cNvPr id="32" name="직각 삼각형 5"/>
            <p:cNvSpPr/>
            <p:nvPr/>
          </p:nvSpPr>
          <p:spPr>
            <a:xfrm rot="18812446">
              <a:off x="4507961" y="477287"/>
              <a:ext cx="3212357" cy="3212358"/>
            </a:xfrm>
            <a:prstGeom prst="rtTriangle">
              <a:avLst/>
            </a:prstGeom>
            <a:solidFill>
              <a:srgbClr val="0070C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3" name="직각 삼각형 7"/>
            <p:cNvSpPr/>
            <p:nvPr/>
          </p:nvSpPr>
          <p:spPr>
            <a:xfrm rot="8013733">
              <a:off x="4507947" y="302840"/>
              <a:ext cx="3212356" cy="3212358"/>
            </a:xfrm>
            <a:prstGeom prst="rtTriangle">
              <a:avLst/>
            </a:prstGeom>
            <a:solidFill>
              <a:srgbClr val="0070C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4" name="TextBox 20"/>
            <p:cNvSpPr txBox="1"/>
            <p:nvPr/>
          </p:nvSpPr>
          <p:spPr>
            <a:xfrm>
              <a:off x="4336530" y="799712"/>
              <a:ext cx="3555217" cy="221861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ko-KR" altLang="en-US" sz="40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Algerian" panose="04020705040A02060702" pitchFamily="82" charset="0"/>
                  <a:ea typeface="나눔스퀘어_ac ExtraBold" panose="020B0600000101010101"/>
                </a:rPr>
                <a:t>연 구 동 기</a:t>
              </a:r>
              <a:endParaRPr kumimoji="0" lang="en-US" altLang="ko-KR" sz="4000" b="1" i="0" u="none" strike="noStrike" kern="1200" cap="none" spc="0" normalizeH="0" baseline="0" noProof="0" dirty="0">
                <a:ln w="9525" cap="flat" cmpd="thickThin" algn="ctr">
                  <a:solidFill>
                    <a:prstClr val="black"/>
                  </a:solidFill>
                  <a:prstDash val="solid"/>
                  <a:round/>
                </a:ln>
                <a:solidFill>
                  <a:srgbClr val="FFC000">
                    <a:lumMod val="10000"/>
                    <a:lumOff val="90000"/>
                  </a:srgbClr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Algerian" panose="04020705040A02060702" pitchFamily="82" charset="0"/>
                <a:ea typeface="나눔스퀘어_ac ExtraBold" panose="020B0600000101010101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ko-KR" altLang="en-US" sz="40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Algerian" panose="04020705040A02060702" pitchFamily="82" charset="0"/>
                  <a:ea typeface="나눔스퀘어_ac ExtraBold" panose="020B0600000101010101"/>
                </a:rPr>
                <a:t>및</a:t>
              </a:r>
              <a:endParaRPr kumimoji="0" lang="en-US" altLang="ko-KR" sz="4000" b="1" i="0" u="none" strike="noStrike" kern="1200" cap="none" spc="0" normalizeH="0" baseline="0" noProof="0" dirty="0">
                <a:ln w="9525" cap="flat" cmpd="thickThin" algn="ctr">
                  <a:solidFill>
                    <a:prstClr val="black"/>
                  </a:solidFill>
                  <a:prstDash val="solid"/>
                  <a:round/>
                </a:ln>
                <a:solidFill>
                  <a:srgbClr val="FFC000">
                    <a:lumMod val="10000"/>
                    <a:lumOff val="90000"/>
                  </a:srgbClr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Algerian" panose="04020705040A02060702" pitchFamily="82" charset="0"/>
                <a:ea typeface="나눔스퀘어_ac ExtraBold" panose="020B0600000101010101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ko-KR" altLang="en-US" sz="40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Algerian" panose="04020705040A02060702" pitchFamily="82" charset="0"/>
                  <a:ea typeface="나눔스퀘어_ac ExtraBold" panose="020B0600000101010101"/>
                </a:rPr>
                <a:t>수집 데이터</a:t>
              </a:r>
            </a:p>
          </p:txBody>
        </p:sp>
      </p:grpSp>
      <p:cxnSp>
        <p:nvCxnSpPr>
          <p:cNvPr id="13" name="직선 연결선 12"/>
          <p:cNvCxnSpPr/>
          <p:nvPr/>
        </p:nvCxnSpPr>
        <p:spPr>
          <a:xfrm>
            <a:off x="7768732" y="2742589"/>
            <a:ext cx="2790000" cy="611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6868709" y="2886362"/>
            <a:ext cx="2120016" cy="3487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5413720" y="6159260"/>
            <a:ext cx="2713200" cy="2264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8062031" y="3076575"/>
            <a:ext cx="1142354" cy="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5413720" y="5925736"/>
            <a:ext cx="2488076" cy="611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7334536" y="5758959"/>
            <a:ext cx="2102762" cy="12113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V="1">
            <a:off x="6201600" y="6064370"/>
            <a:ext cx="2191902" cy="1089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207503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0634" y="483671"/>
            <a:ext cx="3776351" cy="1002509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6000" b="1" i="0" u="none" strike="noStrike" kern="1200" cap="none" spc="0" normalizeH="0" baseline="0" noProof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가톨릭체"/>
                <a:ea typeface="가톨릭체"/>
                <a:cs typeface="+mn-cs"/>
              </a:rPr>
              <a:t>시작 예식</a:t>
            </a:r>
          </a:p>
        </p:txBody>
      </p:sp>
      <p:sp>
        <p:nvSpPr>
          <p:cNvPr id="16" name="직사각형 6"/>
          <p:cNvSpPr/>
          <p:nvPr/>
        </p:nvSpPr>
        <p:spPr>
          <a:xfrm>
            <a:off x="4903033" y="4723449"/>
            <a:ext cx="3733446" cy="580904"/>
          </a:xfrm>
          <a:prstGeom prst="rect">
            <a:avLst/>
          </a:prstGeom>
          <a:solidFill>
            <a:schemeClr val="accent4">
              <a:lumMod val="40000"/>
              <a:lumOff val="60000"/>
              <a:alpha val="89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2600" b="0" i="1" u="none" strike="noStrike" kern="1200" cap="none" spc="0" normalizeH="0" baseline="0" noProof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배달의민족 한나체 Air"/>
                <a:ea typeface="배달의민족 한나체 Air"/>
                <a:cs typeface="+mn-cs"/>
              </a:rPr>
              <a:t>(잠시 침묵하며 반성합니다.)</a:t>
            </a:r>
          </a:p>
        </p:txBody>
      </p:sp>
      <p:sp>
        <p:nvSpPr>
          <p:cNvPr id="17" name="TextBox 5"/>
          <p:cNvSpPr txBox="1"/>
          <p:nvPr/>
        </p:nvSpPr>
        <p:spPr>
          <a:xfrm>
            <a:off x="3866830" y="2404282"/>
            <a:ext cx="7640618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  <a:hlinkClick r:id="rId2"/>
              </a:rPr>
              <a:t>https://newsis.com/view/?id=NISX20201221_0001278507&amp;cID=10301&amp;pID=10300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KBIZ한마음명조 R"/>
                <a:ea typeface="KBIZ한마음명조 R"/>
                <a:cs typeface="+mn-cs"/>
              </a:rPr>
              <a:t>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  <a:hlinkClick r:id="rId3"/>
              </a:rPr>
              <a:t>http://weekly.chosun.com/client/news/viw.asp?nNewsNumb=002638100004&amp;ctcd=C03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rPr>
              <a:t>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  <a:hlinkClick r:id="rId4"/>
              </a:rPr>
              <a:t>http://www.kyeongin.com/main/view.php?key=20201220010004327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  <a:p>
            <a:pPr lvl="0" defTabSz="914400" latinLnBrk="1">
              <a:defRPr lang="ko-KR" altLang="en-US"/>
            </a:pPr>
            <a:r>
              <a:rPr lang="en-US" altLang="ko-KR" b="1" dirty="0">
                <a:solidFill>
                  <a:prstClr val="black"/>
                </a:solidFill>
                <a:hlinkClick r:id="rId5"/>
              </a:rPr>
              <a:t>http://wordcloud.kr/</a:t>
            </a:r>
            <a:r>
              <a:rPr lang="en-US" altLang="ko-KR" b="1" dirty="0">
                <a:solidFill>
                  <a:prstClr val="black"/>
                </a:solidFill>
              </a:rPr>
              <a:t>  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KBIZ한마음명조 R"/>
              <a:ea typeface="KBIZ한마음명조 R"/>
              <a:cs typeface="+mn-cs"/>
            </a:endParaRPr>
          </a:p>
        </p:txBody>
      </p:sp>
      <p:sp>
        <p:nvSpPr>
          <p:cNvPr id="18" name="직사각형 6"/>
          <p:cNvSpPr/>
          <p:nvPr/>
        </p:nvSpPr>
        <p:spPr>
          <a:xfrm>
            <a:off x="180376" y="2549242"/>
            <a:ext cx="3186929" cy="502830"/>
          </a:xfrm>
          <a:prstGeom prst="rect">
            <a:avLst/>
          </a:prstGeom>
          <a:solidFill>
            <a:schemeClr val="accent4">
              <a:lumMod val="20000"/>
              <a:lumOff val="80000"/>
              <a:alpha val="89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2300" b="0" i="0" u="none" strike="noStrike" kern="1200" cap="none" spc="0" normalizeH="0" baseline="0" noProof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배달의민족 한나체 Air"/>
                <a:ea typeface="배달의민족 한나체 Air"/>
                <a:cs typeface="+mn-cs"/>
              </a:rPr>
              <a:t>신부님께서 혼자 하십니다.</a:t>
            </a:r>
          </a:p>
        </p:txBody>
      </p:sp>
      <p:sp>
        <p:nvSpPr>
          <p:cNvPr id="21" name="TextBox 13"/>
          <p:cNvSpPr txBox="1"/>
          <p:nvPr/>
        </p:nvSpPr>
        <p:spPr>
          <a:xfrm>
            <a:off x="5252798" y="577745"/>
            <a:ext cx="2501359" cy="639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3600" b="1" i="0" u="none" strike="noStrike" kern="1200" cap="none" spc="-150" normalizeH="0" baseline="0" noProof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CJK KR Medium"/>
                <a:ea typeface="Noto Serif CJK KR Medium"/>
                <a:cs typeface="+mn-cs"/>
              </a:rPr>
              <a:t>참회</a:t>
            </a:r>
          </a:p>
        </p:txBody>
      </p:sp>
      <p:cxnSp>
        <p:nvCxnSpPr>
          <p:cNvPr id="22" name="직선 연결선 14"/>
          <p:cNvCxnSpPr/>
          <p:nvPr/>
        </p:nvCxnSpPr>
        <p:spPr>
          <a:xfrm>
            <a:off x="5260612" y="1274163"/>
            <a:ext cx="252959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10051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1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4947" y="372416"/>
            <a:ext cx="3569234" cy="830997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연구 동기</a:t>
            </a:r>
          </a:p>
        </p:txBody>
      </p:sp>
      <p:sp>
        <p:nvSpPr>
          <p:cNvPr id="22" name="TextBox 13"/>
          <p:cNvSpPr txBox="1"/>
          <p:nvPr/>
        </p:nvSpPr>
        <p:spPr>
          <a:xfrm>
            <a:off x="7780005" y="3468026"/>
            <a:ext cx="5844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Bauhaus 93" panose="04030905020B02020C02" pitchFamily="82" charset="0"/>
                <a:ea typeface="Noto Serif CJK KR Medium"/>
                <a:cs typeface="+mn-cs"/>
              </a:rPr>
              <a:t>=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Noto Serif CJK KR Medium"/>
              <a:ea typeface="Noto Serif CJK KR Medium"/>
              <a:cs typeface="+mn-cs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68" y="2752826"/>
            <a:ext cx="3610344" cy="20308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모서리가 둥근 직사각형 9"/>
          <p:cNvSpPr/>
          <p:nvPr/>
        </p:nvSpPr>
        <p:spPr>
          <a:xfrm>
            <a:off x="4245316" y="2701698"/>
            <a:ext cx="3651776" cy="2081946"/>
          </a:xfrm>
          <a:prstGeom prst="roundRect">
            <a:avLst/>
          </a:prstGeom>
          <a:solidFill>
            <a:srgbClr val="FFC000">
              <a:alpha val="64000"/>
            </a:srgbClr>
          </a:solidFill>
          <a:ln>
            <a:noFill/>
          </a:ln>
          <a:effectLst>
            <a:outerShdw blurRad="190500" dist="50800" dir="5400000" sx="1000" sy="1000" algn="ctr" rotWithShape="0">
              <a:schemeClr val="accent1">
                <a:lumMod val="50000"/>
              </a:schemeClr>
            </a:outerShdw>
            <a:reflection stA="80000" endPos="41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616318" y="2797518"/>
            <a:ext cx="2954655" cy="584775"/>
          </a:xfrm>
          <a:prstGeom prst="rect">
            <a:avLst/>
          </a:prstGeom>
          <a:solidFill>
            <a:schemeClr val="bg1"/>
          </a:solidFill>
          <a:effectLst>
            <a:softEdge rad="50800"/>
          </a:effec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‘코로나’ 지지율도 무너지고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…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위기의 文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반전 승부수는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?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400408" y="3450283"/>
            <a:ext cx="3341589" cy="584775"/>
          </a:xfrm>
          <a:prstGeom prst="rect">
            <a:avLst/>
          </a:prstGeom>
          <a:solidFill>
            <a:schemeClr val="bg1"/>
          </a:solidFill>
          <a:effectLst>
            <a:softEdge rad="50800"/>
          </a:effec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rPr>
              <a:t>홍준표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rPr>
              <a:t>"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rPr>
              <a:t>文정부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rPr>
              <a:t>코로나 백신 확보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rPr>
              <a:t> 남의 나라 일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rPr>
              <a:t>…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rPr>
              <a:t>공포 통치만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rPr>
              <a:t>"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571434" y="4114357"/>
            <a:ext cx="2999539" cy="584775"/>
          </a:xfrm>
          <a:prstGeom prst="rect">
            <a:avLst/>
          </a:prstGeom>
          <a:solidFill>
            <a:schemeClr val="bg1"/>
          </a:solidFill>
          <a:effectLst>
            <a:softEdge rad="38100"/>
          </a:effec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Noto Sans KR"/>
                <a:ea typeface="맑은 고딕" panose="020B0503020000020004" pitchFamily="50" charset="-127"/>
                <a:cs typeface="+mn-cs"/>
              </a:rPr>
              <a:t>코로나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Noto Sans KR"/>
                <a:ea typeface="맑은 고딕" panose="020B0503020000020004" pitchFamily="50" charset="-127"/>
                <a:cs typeface="+mn-cs"/>
              </a:rPr>
              <a:t>19 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Noto Sans KR"/>
                <a:ea typeface="맑은 고딕" panose="020B0503020000020004" pitchFamily="50" charset="-127"/>
                <a:cs typeface="+mn-cs"/>
              </a:rPr>
              <a:t>대유행에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Noto Sans KR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Noto Sans KR"/>
                <a:ea typeface="맑은 고딕" panose="020B0503020000020004" pitchFamily="50" charset="-127"/>
                <a:cs typeface="+mn-cs"/>
              </a:rPr>
              <a:t>발빠른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Noto Sans KR"/>
                <a:ea typeface="맑은 고딕" panose="020B0503020000020004" pitchFamily="50" charset="-127"/>
                <a:cs typeface="+mn-cs"/>
              </a:rPr>
              <a:t> 대처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Noto Sans KR"/>
                <a:ea typeface="맑은 고딕" panose="020B0503020000020004" pitchFamily="50" charset="-127"/>
                <a:cs typeface="+mn-cs"/>
              </a:rPr>
              <a:t>…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Noto Sans KR"/>
                <a:ea typeface="맑은 고딕" panose="020B0503020000020004" pitchFamily="50" charset="-127"/>
                <a:cs typeface="+mn-cs"/>
              </a:rPr>
              <a:t>코로나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Noto Sans KR"/>
                <a:ea typeface="맑은 고딕" panose="020B0503020000020004" pitchFamily="50" charset="-127"/>
                <a:cs typeface="+mn-cs"/>
              </a:rPr>
              <a:t>19 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Noto Sans KR"/>
                <a:ea typeface="맑은 고딕" panose="020B0503020000020004" pitchFamily="50" charset="-127"/>
                <a:cs typeface="+mn-cs"/>
              </a:rPr>
              <a:t>검사도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TextBox 13"/>
          <p:cNvSpPr txBox="1"/>
          <p:nvPr/>
        </p:nvSpPr>
        <p:spPr>
          <a:xfrm>
            <a:off x="3721412" y="3445069"/>
            <a:ext cx="5366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Bauhaus 93" panose="04030905020B02020C02" pitchFamily="82" charset="0"/>
                <a:ea typeface="Noto Serif CJK KR Medium"/>
                <a:cs typeface="+mn-cs"/>
              </a:rPr>
              <a:t>+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Noto Serif CJK KR Medium"/>
              <a:ea typeface="Noto Serif CJK KR Medium"/>
              <a:cs typeface="+mn-cs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9000"/>
                    </a14:imgEffect>
                    <a14:imgEffect>
                      <a14:saturation sat="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68094" y="2569679"/>
            <a:ext cx="3794597" cy="2345982"/>
          </a:xfrm>
          <a:prstGeom prst="rect">
            <a:avLst/>
          </a:prstGeom>
          <a:solidFill>
            <a:srgbClr val="E2E2C4"/>
          </a:solidFill>
          <a:effectLst>
            <a:softEdge rad="76200"/>
          </a:effectLst>
        </p:spPr>
      </p:pic>
      <p:sp>
        <p:nvSpPr>
          <p:cNvPr id="24" name="TextBox 13"/>
          <p:cNvSpPr txBox="1"/>
          <p:nvPr/>
        </p:nvSpPr>
        <p:spPr>
          <a:xfrm>
            <a:off x="9592186" y="3089905"/>
            <a:ext cx="1242782" cy="144655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8800" b="1" i="0" u="none" strike="noStrike" kern="1200" cap="none" spc="-15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Noto Serif CJK KR Medium"/>
                <a:ea typeface="Noto Serif CJK KR Medium"/>
                <a:cs typeface="+mn-cs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7581949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아래쪽 화살표 7"/>
          <p:cNvSpPr/>
          <p:nvPr/>
        </p:nvSpPr>
        <p:spPr>
          <a:xfrm>
            <a:off x="5377547" y="4178213"/>
            <a:ext cx="1306972" cy="1534329"/>
          </a:xfrm>
          <a:prstGeom prst="down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489039" y="262658"/>
            <a:ext cx="3776351" cy="1569660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수집 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</a:t>
            </a:r>
          </a:p>
        </p:txBody>
      </p:sp>
      <p:sp>
        <p:nvSpPr>
          <p:cNvPr id="18" name="직사각형 6"/>
          <p:cNvSpPr/>
          <p:nvPr/>
        </p:nvSpPr>
        <p:spPr>
          <a:xfrm>
            <a:off x="8889584" y="2962274"/>
            <a:ext cx="2159415" cy="1701348"/>
          </a:xfrm>
          <a:prstGeom prst="rect">
            <a:avLst/>
          </a:prstGeom>
          <a:solidFill>
            <a:schemeClr val="accent4">
              <a:lumMod val="20000"/>
              <a:lumOff val="80000"/>
              <a:alpha val="89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2019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년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7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월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19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일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~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 2020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년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1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월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19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일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Noto Serif KR SemiBold" panose="02020600000000000000" pitchFamily="18" charset="-127"/>
              <a:ea typeface="Noto Serif KR SemiBold" panose="02020600000000000000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6,383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개</a:t>
            </a:r>
          </a:p>
        </p:txBody>
      </p:sp>
      <p:sp>
        <p:nvSpPr>
          <p:cNvPr id="21" name="TextBox 13"/>
          <p:cNvSpPr txBox="1"/>
          <p:nvPr/>
        </p:nvSpPr>
        <p:spPr>
          <a:xfrm>
            <a:off x="3867684" y="1693947"/>
            <a:ext cx="43089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CJK KR Medium"/>
                <a:ea typeface="Noto Serif CJK KR Medium"/>
                <a:cs typeface="+mn-cs"/>
              </a:rPr>
              <a:t>&lt; 2020</a:t>
            </a: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CJK KR Medium"/>
                <a:ea typeface="Noto Serif CJK KR Medium"/>
                <a:cs typeface="+mn-cs"/>
              </a:rPr>
              <a:t>년 </a:t>
            </a:r>
            <a:r>
              <a:rPr kumimoji="0" lang="en-US" altLang="ko-KR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CJK KR Medium"/>
                <a:ea typeface="Noto Serif CJK KR Medium"/>
                <a:cs typeface="+mn-cs"/>
              </a:rPr>
              <a:t>1</a:t>
            </a: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CJK KR Medium"/>
                <a:ea typeface="Noto Serif CJK KR Medium"/>
                <a:cs typeface="+mn-cs"/>
              </a:rPr>
              <a:t>월 </a:t>
            </a:r>
            <a:r>
              <a:rPr kumimoji="0" lang="en-US" altLang="ko-KR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CJK KR Medium"/>
                <a:ea typeface="Noto Serif CJK KR Medium"/>
                <a:cs typeface="+mn-cs"/>
              </a:rPr>
              <a:t>19</a:t>
            </a: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CJK KR Medium"/>
                <a:ea typeface="Noto Serif CJK KR Medium"/>
                <a:cs typeface="+mn-cs"/>
              </a:rPr>
              <a:t>일 </a:t>
            </a:r>
            <a:r>
              <a:rPr kumimoji="0" lang="en-US" altLang="ko-KR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CJK KR Medium"/>
                <a:ea typeface="Noto Serif CJK KR Medium"/>
                <a:cs typeface="+mn-cs"/>
              </a:rPr>
              <a:t>&gt;</a:t>
            </a:r>
          </a:p>
        </p:txBody>
      </p:sp>
      <p:sp>
        <p:nvSpPr>
          <p:cNvPr id="6" name="왼쪽/오른쪽 화살표 5"/>
          <p:cNvSpPr/>
          <p:nvPr/>
        </p:nvSpPr>
        <p:spPr>
          <a:xfrm>
            <a:off x="3482153" y="3491434"/>
            <a:ext cx="5050974" cy="6430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포인트가 7개인 별 6"/>
          <p:cNvSpPr/>
          <p:nvPr/>
        </p:nvSpPr>
        <p:spPr>
          <a:xfrm>
            <a:off x="3885397" y="2295825"/>
            <a:ext cx="4291273" cy="2498751"/>
          </a:xfrm>
          <a:prstGeom prst="star7">
            <a:avLst/>
          </a:prstGeom>
          <a:gradFill>
            <a:gsLst>
              <a:gs pos="50000">
                <a:srgbClr val="FF0000"/>
              </a:gs>
              <a:gs pos="0">
                <a:srgbClr val="C00000"/>
              </a:gs>
              <a:gs pos="100000">
                <a:srgbClr val="FFC000"/>
              </a:gs>
            </a:gsLst>
            <a:lin ang="5400000" scaled="0"/>
          </a:gradFill>
          <a:ln cap="flat"/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코로나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19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국내 첫 </a:t>
            </a:r>
            <a:r>
              <a:rPr kumimoji="0" lang="ko-KR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확진자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발생</a:t>
            </a:r>
          </a:p>
        </p:txBody>
      </p:sp>
      <p:sp>
        <p:nvSpPr>
          <p:cNvPr id="14" name="직사각형 6"/>
          <p:cNvSpPr/>
          <p:nvPr/>
        </p:nvSpPr>
        <p:spPr>
          <a:xfrm>
            <a:off x="4606594" y="5748802"/>
            <a:ext cx="2848877" cy="766916"/>
          </a:xfrm>
          <a:prstGeom prst="rect">
            <a:avLst/>
          </a:prstGeom>
          <a:solidFill>
            <a:srgbClr val="FFC000">
              <a:alpha val="89000"/>
            </a:srgbClr>
          </a:solidFill>
          <a:ln>
            <a:solidFill>
              <a:schemeClr val="bg1"/>
            </a:solidFill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총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9,356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개</a:t>
            </a:r>
          </a:p>
        </p:txBody>
      </p:sp>
      <p:sp>
        <p:nvSpPr>
          <p:cNvPr id="19" name="직사각형 6"/>
          <p:cNvSpPr/>
          <p:nvPr/>
        </p:nvSpPr>
        <p:spPr>
          <a:xfrm>
            <a:off x="854309" y="2962274"/>
            <a:ext cx="2152178" cy="1701348"/>
          </a:xfrm>
          <a:prstGeom prst="rect">
            <a:avLst/>
          </a:prstGeom>
          <a:solidFill>
            <a:schemeClr val="accent4">
              <a:lumMod val="20000"/>
              <a:lumOff val="80000"/>
              <a:alpha val="89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2019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년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7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월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19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일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~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 2020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년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1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월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19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일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Noto Serif KR SemiBold" panose="02020600000000000000" pitchFamily="18" charset="-127"/>
              <a:ea typeface="Noto Serif KR SemiBold" panose="02020600000000000000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2,973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Noto Serif KR SemiBold" panose="02020600000000000000" pitchFamily="18" charset="-127"/>
                <a:ea typeface="Noto Serif KR SemiBold" panose="02020600000000000000" pitchFamily="18" charset="-127"/>
                <a:cs typeface="+mn-cs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422734265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0" y="3076575"/>
            <a:ext cx="3781425" cy="3781425"/>
          </a:xfrm>
          <a:prstGeom prst="rtTriangle">
            <a:avLst/>
          </a:prstGeom>
          <a:solidFill>
            <a:srgbClr val="0070C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1" name="그룹 3"/>
          <p:cNvGrpSpPr/>
          <p:nvPr/>
        </p:nvGrpSpPr>
        <p:grpSpPr>
          <a:xfrm>
            <a:off x="1188527" y="905164"/>
            <a:ext cx="3124855" cy="2959946"/>
            <a:chOff x="4336530" y="302843"/>
            <a:chExt cx="3555217" cy="3386802"/>
          </a:xfrm>
        </p:grpSpPr>
        <p:sp>
          <p:nvSpPr>
            <p:cNvPr id="32" name="직각 삼각형 5"/>
            <p:cNvSpPr/>
            <p:nvPr/>
          </p:nvSpPr>
          <p:spPr>
            <a:xfrm rot="18897692">
              <a:off x="4507961" y="477288"/>
              <a:ext cx="3212357" cy="3212357"/>
            </a:xfrm>
            <a:prstGeom prst="rtTriangle">
              <a:avLst/>
            </a:prstGeom>
            <a:solidFill>
              <a:srgbClr val="0070C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3" name="직각 삼각형 7"/>
            <p:cNvSpPr/>
            <p:nvPr/>
          </p:nvSpPr>
          <p:spPr>
            <a:xfrm rot="8096888">
              <a:off x="4507965" y="302842"/>
              <a:ext cx="3212356" cy="3212357"/>
            </a:xfrm>
            <a:prstGeom prst="rtTriangle">
              <a:avLst/>
            </a:prstGeom>
            <a:solidFill>
              <a:srgbClr val="0070C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20000000000000000000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4" name="TextBox 20"/>
            <p:cNvSpPr txBox="1"/>
            <p:nvPr/>
          </p:nvSpPr>
          <p:spPr>
            <a:xfrm>
              <a:off x="4336530" y="1097020"/>
              <a:ext cx="3555217" cy="169037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ko-KR" altLang="en-US" sz="45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/>
                </a:rPr>
                <a:t>데이터</a:t>
              </a:r>
              <a:endParaRPr kumimoji="0" lang="en-US" altLang="ko-KR" sz="4500" b="1" i="0" u="none" strike="noStrike" kern="1200" cap="none" spc="0" normalizeH="0" baseline="0" noProof="0" dirty="0">
                <a:ln w="9525" cap="flat" cmpd="thickThin" algn="ctr">
                  <a:solidFill>
                    <a:prstClr val="black"/>
                  </a:solidFill>
                  <a:prstDash val="solid"/>
                  <a:round/>
                </a:ln>
                <a:solidFill>
                  <a:srgbClr val="FFC000">
                    <a:lumMod val="10000"/>
                    <a:lumOff val="90000"/>
                  </a:srgbClr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나눔스퀘어_ac ExtraBold" panose="020B0600000101010101" pitchFamily="50" charset="-127"/>
                <a:ea typeface="나눔스퀘어_ac ExtraBold" panose="020B0600000101010101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ko-KR" altLang="en-US" sz="4500" b="1" i="0" u="none" strike="noStrike" kern="1200" cap="none" spc="0" normalizeH="0" baseline="0" noProof="0" dirty="0">
                  <a:ln w="9525" cap="flat" cmpd="thickThin" algn="ctr">
                    <a:solidFill>
                      <a:prstClr val="black"/>
                    </a:solidFill>
                    <a:prstDash val="solid"/>
                    <a:round/>
                  </a:ln>
                  <a:solidFill>
                    <a:srgbClr val="FFC000">
                      <a:lumMod val="10000"/>
                      <a:lumOff val="90000"/>
                    </a:srgbClr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/>
                </a:rPr>
                <a:t>분석결과</a:t>
              </a:r>
            </a:p>
          </p:txBody>
        </p:sp>
      </p:grpSp>
      <p:cxnSp>
        <p:nvCxnSpPr>
          <p:cNvPr id="13" name="직선 연결선 12"/>
          <p:cNvCxnSpPr/>
          <p:nvPr/>
        </p:nvCxnSpPr>
        <p:spPr>
          <a:xfrm>
            <a:off x="7768732" y="2742589"/>
            <a:ext cx="2790000" cy="611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6868709" y="2886362"/>
            <a:ext cx="2120016" cy="3487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5413720" y="6159260"/>
            <a:ext cx="2713200" cy="2264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8062031" y="3076575"/>
            <a:ext cx="1142354" cy="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5413720" y="5925736"/>
            <a:ext cx="2488076" cy="611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7334536" y="5758959"/>
            <a:ext cx="2102762" cy="12113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V="1">
            <a:off x="6201600" y="6064370"/>
            <a:ext cx="2191902" cy="10890"/>
          </a:xfrm>
          <a:prstGeom prst="line">
            <a:avLst/>
          </a:prstGeom>
          <a:ln w="38100" algn="ctr">
            <a:solidFill>
              <a:srgbClr val="00206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273594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순서도: 수행의 시작/종료 2"/>
          <p:cNvSpPr/>
          <p:nvPr/>
        </p:nvSpPr>
        <p:spPr>
          <a:xfrm>
            <a:off x="1508770" y="5268104"/>
            <a:ext cx="9406880" cy="1114425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rgbClr val="002060"/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2" name="다이어그램 1"/>
          <p:cNvGraphicFramePr/>
          <p:nvPr/>
        </p:nvGraphicFramePr>
        <p:xfrm>
          <a:off x="2042170" y="62459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71762" y="340796"/>
            <a:ext cx="2674016" cy="1569660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 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분석결과</a:t>
            </a:r>
          </a:p>
        </p:txBody>
      </p:sp>
      <p:sp>
        <p:nvSpPr>
          <p:cNvPr id="21" name="TextBox 13"/>
          <p:cNvSpPr txBox="1"/>
          <p:nvPr/>
        </p:nvSpPr>
        <p:spPr>
          <a:xfrm>
            <a:off x="4517337" y="1910456"/>
            <a:ext cx="3126241" cy="1209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en-US" altLang="ko-KR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+</a:t>
            </a: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214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%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1" name="TextBox 13"/>
          <p:cNvSpPr txBox="1"/>
          <p:nvPr/>
        </p:nvSpPr>
        <p:spPr>
          <a:xfrm>
            <a:off x="171762" y="2194255"/>
            <a:ext cx="40382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1.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청원 게시글 수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35885" y="5566564"/>
            <a:ext cx="87606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분석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: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정부 정책에 대한 국민적 관심도 상승</a:t>
            </a:r>
          </a:p>
        </p:txBody>
      </p:sp>
    </p:spTree>
    <p:extLst>
      <p:ext uri="{BB962C8B-B14F-4D97-AF65-F5344CB8AC3E}">
        <p14:creationId xmlns:p14="http://schemas.microsoft.com/office/powerpoint/2010/main" val="35390080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762" y="340796"/>
            <a:ext cx="2674016" cy="1569660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 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분석결과</a:t>
            </a:r>
          </a:p>
        </p:txBody>
      </p:sp>
      <p:sp>
        <p:nvSpPr>
          <p:cNvPr id="21" name="TextBox 13"/>
          <p:cNvSpPr txBox="1"/>
          <p:nvPr/>
        </p:nvSpPr>
        <p:spPr>
          <a:xfrm>
            <a:off x="4517337" y="1910456"/>
            <a:ext cx="3126241" cy="1209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en-US" altLang="ko-KR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+187%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1" name="TextBox 13"/>
          <p:cNvSpPr txBox="1"/>
          <p:nvPr/>
        </p:nvSpPr>
        <p:spPr>
          <a:xfrm>
            <a:off x="140538" y="2361744"/>
            <a:ext cx="40382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1.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청원 게시글 수</a:t>
            </a:r>
          </a:p>
        </p:txBody>
      </p:sp>
      <p:graphicFrame>
        <p:nvGraphicFramePr>
          <p:cNvPr id="7" name="표 4">
            <a:extLst>
              <a:ext uri="{FF2B5EF4-FFF2-40B4-BE49-F238E27FC236}">
                <a16:creationId xmlns:a16="http://schemas.microsoft.com/office/drawing/2014/main" id="{6BE9A1E3-665D-44D3-B64E-21857D5518C0}"/>
              </a:ext>
            </a:extLst>
          </p:cNvPr>
          <p:cNvGraphicFramePr>
            <a:graphicFrameLocks noGrp="1"/>
          </p:cNvGraphicFramePr>
          <p:nvPr/>
        </p:nvGraphicFramePr>
        <p:xfrm>
          <a:off x="4517337" y="133351"/>
          <a:ext cx="6713224" cy="64336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306">
                  <a:extLst>
                    <a:ext uri="{9D8B030D-6E8A-4147-A177-3AD203B41FA5}">
                      <a16:colId xmlns:a16="http://schemas.microsoft.com/office/drawing/2014/main" val="27841862"/>
                    </a:ext>
                  </a:extLst>
                </a:gridCol>
                <a:gridCol w="1678306">
                  <a:extLst>
                    <a:ext uri="{9D8B030D-6E8A-4147-A177-3AD203B41FA5}">
                      <a16:colId xmlns:a16="http://schemas.microsoft.com/office/drawing/2014/main" val="2659511803"/>
                    </a:ext>
                  </a:extLst>
                </a:gridCol>
                <a:gridCol w="1678306">
                  <a:extLst>
                    <a:ext uri="{9D8B030D-6E8A-4147-A177-3AD203B41FA5}">
                      <a16:colId xmlns:a16="http://schemas.microsoft.com/office/drawing/2014/main" val="991583026"/>
                    </a:ext>
                  </a:extLst>
                </a:gridCol>
                <a:gridCol w="1678306">
                  <a:extLst>
                    <a:ext uri="{9D8B030D-6E8A-4147-A177-3AD203B41FA5}">
                      <a16:colId xmlns:a16="http://schemas.microsoft.com/office/drawing/2014/main" val="2328902132"/>
                    </a:ext>
                  </a:extLst>
                </a:gridCol>
              </a:tblGrid>
              <a:tr h="36711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  <a:cs typeface="함초롬바탕" panose="020306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코로나 이전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코로나 이후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청원글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 수 </a:t>
                      </a:r>
                      <a:r>
                        <a:rPr lang="ko-KR" altLang="en-US" sz="1200" dirty="0" err="1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증감량</a:t>
                      </a:r>
                      <a:endParaRPr lang="ko-KR" altLang="en-US" sz="1200" dirty="0"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  <a:cs typeface="함초롬바탕" panose="02030604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670262"/>
                  </a:ext>
                </a:extLst>
              </a:tr>
              <a:tr h="367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경제민주화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100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198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+98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219683"/>
                  </a:ext>
                </a:extLst>
              </a:tr>
              <a:tr h="367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교통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건축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국토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251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559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+308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94057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기타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305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713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+408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172473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농산어촌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34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39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+5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545474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문화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예술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체육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언론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122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208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+96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400045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미래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31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61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+30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601862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반려동물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71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80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+9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113709"/>
                  </a:ext>
                </a:extLst>
              </a:tr>
              <a:tr h="740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i="1" u="sng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보건복지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i="1" u="sng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191</a:t>
                      </a:r>
                      <a:r>
                        <a:rPr lang="ko-KR" altLang="en-US" sz="2800" b="1" i="1" u="sng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i="1" u="sng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1,301</a:t>
                      </a:r>
                      <a:r>
                        <a:rPr lang="ko-KR" altLang="en-US" sz="2800" b="1" i="1" u="sng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i="1" u="sng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+1,110</a:t>
                      </a:r>
                      <a:r>
                        <a:rPr lang="ko-KR" altLang="en-US" sz="2800" b="1" i="1" u="sng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645843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 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성장동력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31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57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+26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491469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안전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환경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322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578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+256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3742716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외교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통일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국방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105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262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+157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407856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육아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교육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204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738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+534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417818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인권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 err="1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성평등</a:t>
                      </a:r>
                      <a:endParaRPr lang="ko-KR" altLang="en-US" sz="1200" b="1" dirty="0"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  <a:cs typeface="함초롬바탕" panose="020306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249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507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+258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6172887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일자리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116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237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+121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4954310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저출산</a:t>
                      </a:r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고령화 대책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22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27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+5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167719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정치개혁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301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321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+20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000406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행정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174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460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+286</a:t>
                      </a:r>
                      <a:r>
                        <a:rPr lang="ko-KR" altLang="en-US" sz="1200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767357"/>
                  </a:ext>
                </a:extLst>
              </a:tr>
              <a:tr h="2924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합계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2,973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6,387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+3413</a:t>
                      </a:r>
                      <a:r>
                        <a:rPr lang="ko-KR" altLang="en-US" sz="1200" b="1" dirty="0"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  <a:cs typeface="함초롬바탕" panose="02030604000101010101" pitchFamily="18" charset="-127"/>
                        </a:rPr>
                        <a:t>개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508725"/>
                  </a:ext>
                </a:extLst>
              </a:tr>
            </a:tbl>
          </a:graphicData>
        </a:graphic>
      </p:graphicFrame>
      <p:sp>
        <p:nvSpPr>
          <p:cNvPr id="5" name="아래쪽 화살표 4"/>
          <p:cNvSpPr/>
          <p:nvPr/>
        </p:nvSpPr>
        <p:spPr>
          <a:xfrm rot="21351272">
            <a:off x="2040046" y="3287154"/>
            <a:ext cx="592484" cy="88447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순서도: 수행의 시작/종료 9"/>
          <p:cNvSpPr/>
          <p:nvPr/>
        </p:nvSpPr>
        <p:spPr>
          <a:xfrm>
            <a:off x="456898" y="4476750"/>
            <a:ext cx="4272418" cy="2225589"/>
          </a:xfrm>
          <a:prstGeom prst="flowChartTerminator">
            <a:avLst/>
          </a:prstGeom>
          <a:gradFill>
            <a:gsLst>
              <a:gs pos="50000">
                <a:srgbClr val="0070C0"/>
              </a:gs>
              <a:gs pos="0">
                <a:srgbClr val="002060"/>
              </a:gs>
              <a:gs pos="100000">
                <a:srgbClr val="00B0F0"/>
              </a:gs>
            </a:gsLst>
            <a:lin ang="5400000" scaled="0"/>
          </a:gradFill>
          <a:ln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코로나</a:t>
            </a:r>
            <a:r>
              <a:rPr kumimoji="0" lang="en-US" altLang="ko-KR" sz="2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19</a:t>
            </a: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 발병 이후</a:t>
            </a:r>
            <a:endParaRPr kumimoji="0" lang="en-US" altLang="ko-KR" sz="2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erif KR Medium" panose="02020500000000000000" pitchFamily="18" charset="-127"/>
              <a:ea typeface="Noto Serif KR Medium" panose="02020500000000000000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보건 복지 분야에 관한 </a:t>
            </a:r>
            <a:endParaRPr kumimoji="0" lang="en-US" altLang="ko-KR" sz="2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erif KR Medium" panose="02020500000000000000" pitchFamily="18" charset="-127"/>
              <a:ea typeface="Noto Serif KR Medium" panose="02020500000000000000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정부 정책의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 국민적 관심도가 </a:t>
            </a:r>
            <a:endParaRPr kumimoji="0" lang="en-US" altLang="ko-KR" sz="2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erif KR Medium" panose="02020500000000000000" pitchFamily="18" charset="-127"/>
              <a:ea typeface="Noto Serif KR Medium" panose="02020500000000000000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erif KR Medium" panose="02020500000000000000" pitchFamily="18" charset="-127"/>
                <a:ea typeface="Noto Serif KR Medium" panose="02020500000000000000" pitchFamily="18" charset="-127"/>
                <a:cs typeface="+mn-cs"/>
              </a:rPr>
              <a:t>특별하게 증가함</a:t>
            </a:r>
          </a:p>
        </p:txBody>
      </p:sp>
    </p:spTree>
    <p:extLst>
      <p:ext uri="{BB962C8B-B14F-4D97-AF65-F5344CB8AC3E}">
        <p14:creationId xmlns:p14="http://schemas.microsoft.com/office/powerpoint/2010/main" val="128109150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762" y="340796"/>
            <a:ext cx="2674016" cy="1569660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 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분석결과</a:t>
            </a:r>
          </a:p>
        </p:txBody>
      </p:sp>
      <p:sp>
        <p:nvSpPr>
          <p:cNvPr id="11" name="TextBox 13"/>
          <p:cNvSpPr txBox="1"/>
          <p:nvPr/>
        </p:nvSpPr>
        <p:spPr>
          <a:xfrm>
            <a:off x="3273180" y="479295"/>
            <a:ext cx="70963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2. 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국민 청원 전 분야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데이터</a:t>
            </a:r>
            <a:endParaRPr kumimoji="0" lang="en-US" altLang="ko-KR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형태소 분석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(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명사</a:t>
            </a: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79B810-4DF3-4967-9438-5F9CF48DF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635" y="2055043"/>
            <a:ext cx="3384224" cy="338422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0CADB10-089A-438E-BC78-80CAA956F3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43" y="2055042"/>
            <a:ext cx="3384225" cy="3384225"/>
          </a:xfrm>
          <a:prstGeom prst="rect">
            <a:avLst/>
          </a:prstGeom>
        </p:spPr>
      </p:pic>
      <p:sp>
        <p:nvSpPr>
          <p:cNvPr id="12" name="TextBox 13">
            <a:extLst>
              <a:ext uri="{FF2B5EF4-FFF2-40B4-BE49-F238E27FC236}">
                <a16:creationId xmlns:a16="http://schemas.microsoft.com/office/drawing/2014/main" id="{67211F2C-BC73-4FE3-8D7D-E618D8E216F9}"/>
              </a:ext>
            </a:extLst>
          </p:cNvPr>
          <p:cNvSpPr txBox="1"/>
          <p:nvPr/>
        </p:nvSpPr>
        <p:spPr>
          <a:xfrm>
            <a:off x="7126274" y="5589694"/>
            <a:ext cx="35879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3600" b="1" i="0" u="none" strike="noStrike" kern="1200" cap="none" spc="-150" normalizeH="0" baseline="0" noProof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코로나 이후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9F6079F3-73C5-41E0-A7F9-FA9D5AE897CE}"/>
              </a:ext>
            </a:extLst>
          </p:cNvPr>
          <p:cNvSpPr txBox="1"/>
          <p:nvPr/>
        </p:nvSpPr>
        <p:spPr>
          <a:xfrm>
            <a:off x="1170582" y="5583854"/>
            <a:ext cx="42023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코로나 이전</a:t>
            </a:r>
          </a:p>
        </p:txBody>
      </p:sp>
    </p:spTree>
    <p:extLst>
      <p:ext uri="{BB962C8B-B14F-4D97-AF65-F5344CB8AC3E}">
        <p14:creationId xmlns:p14="http://schemas.microsoft.com/office/powerpoint/2010/main" val="310318875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C4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762" y="340796"/>
            <a:ext cx="2674016" cy="1569660"/>
          </a:xfrm>
          <a:prstGeom prst="rect">
            <a:avLst/>
          </a:prstGeom>
          <a:noFill/>
          <a:effectLst>
            <a:glow rad="127000">
              <a:schemeClr val="accent3">
                <a:satMod val="175000"/>
                <a:alpha val="50000"/>
              </a:schemeClr>
            </a:glow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91440" tIns="45720" rIns="91440" bIns="4572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 </a:t>
            </a:r>
            <a:endParaRPr kumimoji="0" lang="en-US" altLang="ko-KR" sz="4800" b="1" i="0" u="none" strike="noStrike" kern="1200" cap="none" spc="0" normalizeH="0" baseline="0" noProof="0" dirty="0">
              <a:ln>
                <a:noFill/>
              </a:ln>
              <a:solidFill>
                <a:srgbClr val="94151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4151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분석결과</a:t>
            </a:r>
          </a:p>
        </p:txBody>
      </p:sp>
      <p:sp>
        <p:nvSpPr>
          <p:cNvPr id="11" name="TextBox 13"/>
          <p:cNvSpPr txBox="1"/>
          <p:nvPr/>
        </p:nvSpPr>
        <p:spPr>
          <a:xfrm>
            <a:off x="3273180" y="479295"/>
            <a:ext cx="70963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2. </a:t>
            </a:r>
            <a:r>
              <a:rPr lang="ko-KR" altLang="en-US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국민 청원 전 분야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데이터</a:t>
            </a:r>
            <a:endParaRPr kumimoji="0" lang="en-US" altLang="ko-KR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lang="en-US" altLang="ko-KR" sz="3600" b="1" spc="-150" dirty="0">
                <a:solidFill>
                  <a:srgbClr val="00002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형태소 분석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(</a:t>
            </a:r>
            <a:r>
              <a:rPr kumimoji="0" lang="ko-KR" altLang="en-US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명사</a:t>
            </a:r>
            <a:r>
              <a:rPr kumimoji="0" lang="en-US" altLang="ko-KR" sz="36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)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rgbClr val="00002F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67211F2C-BC73-4FE3-8D7D-E618D8E216F9}"/>
              </a:ext>
            </a:extLst>
          </p:cNvPr>
          <p:cNvSpPr txBox="1"/>
          <p:nvPr/>
        </p:nvSpPr>
        <p:spPr>
          <a:xfrm>
            <a:off x="7109155" y="6315411"/>
            <a:ext cx="35879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코로나 이후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9F6079F3-73C5-41E0-A7F9-FA9D5AE897CE}"/>
              </a:ext>
            </a:extLst>
          </p:cNvPr>
          <p:cNvSpPr txBox="1"/>
          <p:nvPr/>
        </p:nvSpPr>
        <p:spPr>
          <a:xfrm>
            <a:off x="2619002" y="6325426"/>
            <a:ext cx="42023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 altLang="en-US"/>
            </a:pPr>
            <a:r>
              <a:rPr kumimoji="0" lang="ko-KR" altLang="en-US" sz="2800" b="1" i="0" u="none" strike="noStrike" kern="1200" cap="none" spc="-150" normalizeH="0" baseline="0" noProof="0" dirty="0">
                <a:ln>
                  <a:noFill/>
                </a:ln>
                <a:solidFill>
                  <a:srgbClr val="00002F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코로나 이전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6347713-2963-445C-86BA-9D76DC76B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174" y="1905883"/>
            <a:ext cx="3362325" cy="44196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EC60933-405B-4F4E-B470-267685E44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4897" y="1905826"/>
            <a:ext cx="3587962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91125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1653</Words>
  <Application>Microsoft Office PowerPoint</Application>
  <PresentationFormat>와이드스크린</PresentationFormat>
  <Paragraphs>250</Paragraphs>
  <Slides>20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18</vt:i4>
      </vt:variant>
      <vt:variant>
        <vt:lpstr>테마</vt:lpstr>
      </vt:variant>
      <vt:variant>
        <vt:i4>9</vt:i4>
      </vt:variant>
      <vt:variant>
        <vt:lpstr>슬라이드 제목</vt:lpstr>
      </vt:variant>
      <vt:variant>
        <vt:i4>20</vt:i4>
      </vt:variant>
    </vt:vector>
  </HeadingPairs>
  <TitlesOfParts>
    <vt:vector size="47" baseType="lpstr">
      <vt:lpstr>KBIZ한마음명조 R</vt:lpstr>
      <vt:lpstr>Noto Sans KR</vt:lpstr>
      <vt:lpstr>Noto Serif CJK KR Medium</vt:lpstr>
      <vt:lpstr>Noto Serif KR ExtraLight</vt:lpstr>
      <vt:lpstr>Noto Serif KR Medium</vt:lpstr>
      <vt:lpstr>Noto Serif KR SemiBold</vt:lpstr>
      <vt:lpstr>가톨릭체</vt:lpstr>
      <vt:lpstr>나눔고딕</vt:lpstr>
      <vt:lpstr>나눔스퀘어 Bold</vt:lpstr>
      <vt:lpstr>나눔스퀘어 Light</vt:lpstr>
      <vt:lpstr>나눔스퀘어_ac ExtraBold</vt:lpstr>
      <vt:lpstr>맑은 고딕</vt:lpstr>
      <vt:lpstr>맑은고딕</vt:lpstr>
      <vt:lpstr>배달의민족 한나체 Air</vt:lpstr>
      <vt:lpstr>함초롬돋움</vt:lpstr>
      <vt:lpstr>Algerian</vt:lpstr>
      <vt:lpstr>Arial</vt:lpstr>
      <vt:lpstr>Bauhaus 93</vt:lpstr>
      <vt:lpstr>Office 테마</vt:lpstr>
      <vt:lpstr>1_Office 테마</vt:lpstr>
      <vt:lpstr>2_Office 테마</vt:lpstr>
      <vt:lpstr>3_Office 테마</vt:lpstr>
      <vt:lpstr>4_Office 테마</vt:lpstr>
      <vt:lpstr>5_Office 테마</vt:lpstr>
      <vt:lpstr>6_Office 테마</vt:lpstr>
      <vt:lpstr>7_Office 테마</vt:lpstr>
      <vt:lpstr>8_Office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 분석 프로젝트  기획서</dc:title>
  <dc:creator>박건호</dc:creator>
  <cp:lastModifiedBy>박건호</cp:lastModifiedBy>
  <cp:revision>41</cp:revision>
  <dcterms:created xsi:type="dcterms:W3CDTF">2020-11-03T18:55:33Z</dcterms:created>
  <dcterms:modified xsi:type="dcterms:W3CDTF">2020-12-21T20:52:40Z</dcterms:modified>
</cp:coreProperties>
</file>

<file path=docProps/thumbnail.jpeg>
</file>